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74" r:id="rId2"/>
    <p:sldId id="275" r:id="rId3"/>
    <p:sldId id="277" r:id="rId4"/>
    <p:sldId id="279" r:id="rId5"/>
    <p:sldId id="263" r:id="rId6"/>
    <p:sldId id="267" r:id="rId7"/>
    <p:sldId id="269" r:id="rId8"/>
    <p:sldId id="266" r:id="rId9"/>
    <p:sldId id="284" r:id="rId10"/>
    <p:sldId id="285" r:id="rId11"/>
    <p:sldId id="286" r:id="rId12"/>
    <p:sldId id="287" r:id="rId13"/>
    <p:sldId id="288" r:id="rId14"/>
    <p:sldId id="291" r:id="rId15"/>
    <p:sldId id="289" r:id="rId16"/>
    <p:sldId id="273" r:id="rId17"/>
    <p:sldId id="292" r:id="rId18"/>
    <p:sldId id="293" r:id="rId19"/>
    <p:sldId id="268" r:id="rId20"/>
    <p:sldId id="298" r:id="rId21"/>
    <p:sldId id="299" r:id="rId22"/>
    <p:sldId id="300" r:id="rId23"/>
    <p:sldId id="301" r:id="rId24"/>
    <p:sldId id="302" r:id="rId25"/>
    <p:sldId id="303" r:id="rId26"/>
    <p:sldId id="304" r:id="rId27"/>
    <p:sldId id="305" r:id="rId28"/>
    <p:sldId id="316" r:id="rId29"/>
    <p:sldId id="317" r:id="rId30"/>
    <p:sldId id="318" r:id="rId31"/>
    <p:sldId id="319" r:id="rId32"/>
    <p:sldId id="313" r:id="rId33"/>
    <p:sldId id="315" r:id="rId34"/>
    <p:sldId id="321" r:id="rId35"/>
    <p:sldId id="322" r:id="rId36"/>
    <p:sldId id="320" r:id="rId37"/>
    <p:sldId id="270" r:id="rId38"/>
    <p:sldId id="294" r:id="rId39"/>
    <p:sldId id="297" r:id="rId40"/>
    <p:sldId id="310" r:id="rId41"/>
    <p:sldId id="272" r:id="rId42"/>
    <p:sldId id="308" r:id="rId43"/>
    <p:sldId id="309" r:id="rId44"/>
    <p:sldId id="311" r:id="rId45"/>
    <p:sldId id="312"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4CC9-4F94-B8D1-19D36D47B570}"/>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4CC9-4F94-B8D1-19D36D47B570}"/>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4CC9-4F94-B8D1-19D36D47B570}"/>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4CC9-4F94-B8D1-19D36D47B570}"/>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4CC9-4F94-B8D1-19D36D47B570}"/>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4CC9-4F94-B8D1-19D36D47B570}"/>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1"/>
        <c:axPos val="b"/>
        <c:numFmt formatCode="General" sourceLinked="1"/>
        <c:majorTickMark val="out"/>
        <c:minorTickMark val="none"/>
        <c:tickLblPos val="nextTo"/>
        <c:crossAx val="1837019407"/>
        <c:crosses val="autoZero"/>
        <c:auto val="1"/>
        <c:lblAlgn val="ctr"/>
        <c:lblOffset val="100"/>
        <c:noMultiLvlLbl val="0"/>
      </c:catAx>
      <c:valAx>
        <c:axId val="1837019407"/>
        <c:scaling>
          <c:orientation val="minMax"/>
        </c:scaling>
        <c:delete val="1"/>
        <c:axPos val="l"/>
        <c:numFmt formatCode="General" sourceLinked="1"/>
        <c:majorTickMark val="out"/>
        <c:minorTickMark val="none"/>
        <c:tickLblPos val="nextTo"/>
        <c:crossAx val="1837018991"/>
        <c:crosses val="autoZero"/>
        <c:crossBetween val="between"/>
      </c:valAx>
      <c:serAx>
        <c:axId val="1972577215"/>
        <c:scaling>
          <c:orientation val="minMax"/>
        </c:scaling>
        <c:delete val="1"/>
        <c:axPos val="b"/>
        <c:majorTickMark val="out"/>
        <c:minorTickMark val="none"/>
        <c:tickLblPos val="nextTo"/>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it-IT"/>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30"/>
      <c:rotY val="3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Foglio1!$B$3:$B$16</c:f>
              <c:numCache>
                <c:formatCode>0.0</c:formatCode>
                <c:ptCount val="14"/>
                <c:pt idx="0">
                  <c:v>29.965699999999998</c:v>
                </c:pt>
                <c:pt idx="1">
                  <c:v>18.856999999999999</c:v>
                </c:pt>
                <c:pt idx="2">
                  <c:v>11.8</c:v>
                </c:pt>
                <c:pt idx="3">
                  <c:v>8.3000000000000007</c:v>
                </c:pt>
                <c:pt idx="4">
                  <c:v>7</c:v>
                </c:pt>
                <c:pt idx="5">
                  <c:v>6.5</c:v>
                </c:pt>
                <c:pt idx="6">
                  <c:v>5.8</c:v>
                </c:pt>
                <c:pt idx="7">
                  <c:v>5.5</c:v>
                </c:pt>
                <c:pt idx="8">
                  <c:v>5.0999999999999996</c:v>
                </c:pt>
                <c:pt idx="9">
                  <c:v>4.7</c:v>
                </c:pt>
                <c:pt idx="10">
                  <c:v>4.5</c:v>
                </c:pt>
                <c:pt idx="11">
                  <c:v>4.9000000000000004</c:v>
                </c:pt>
                <c:pt idx="12">
                  <c:v>5</c:v>
                </c:pt>
              </c:numCache>
            </c:numRef>
          </c:val>
          <c:extLst>
            <c:ext xmlns:c16="http://schemas.microsoft.com/office/drawing/2014/chart" uri="{C3380CC4-5D6E-409C-BE32-E72D297353CC}">
              <c16:uniqueId val="{00000000-14C8-436E-A73D-13C7120F7C79}"/>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Foglio1!$C$3:$C$17</c:f>
              <c:numCache>
                <c:formatCode>0.00</c:formatCode>
                <c:ptCount val="15"/>
                <c:pt idx="0">
                  <c:v>12.3764</c:v>
                </c:pt>
                <c:pt idx="1">
                  <c:v>9.2124600000000001</c:v>
                </c:pt>
                <c:pt idx="2">
                  <c:v>6.2907500000000001</c:v>
                </c:pt>
                <c:pt idx="3">
                  <c:v>4.1170499999999999</c:v>
                </c:pt>
                <c:pt idx="4">
                  <c:v>4.7753500000000004</c:v>
                </c:pt>
                <c:pt idx="5">
                  <c:v>4.0272100000000002</c:v>
                </c:pt>
              </c:numCache>
            </c:numRef>
          </c:val>
          <c:extLst>
            <c:ext xmlns:c16="http://schemas.microsoft.com/office/drawing/2014/chart" uri="{C3380CC4-5D6E-409C-BE32-E72D297353CC}">
              <c16:uniqueId val="{00000001-14C8-436E-A73D-13C7120F7C79}"/>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Foglio1!$D$3:$D$16</c:f>
              <c:numCache>
                <c:formatCode>0.0</c:formatCode>
                <c:ptCount val="14"/>
                <c:pt idx="0">
                  <c:v>119.1</c:v>
                </c:pt>
                <c:pt idx="1">
                  <c:v>79.900000000000006</c:v>
                </c:pt>
                <c:pt idx="2">
                  <c:v>46.4</c:v>
                </c:pt>
                <c:pt idx="3">
                  <c:v>33</c:v>
                </c:pt>
                <c:pt idx="4">
                  <c:v>28.8</c:v>
                </c:pt>
                <c:pt idx="5">
                  <c:v>26</c:v>
                </c:pt>
                <c:pt idx="6">
                  <c:v>24.3</c:v>
                </c:pt>
                <c:pt idx="7">
                  <c:v>22.3</c:v>
                </c:pt>
                <c:pt idx="8">
                  <c:v>20.7</c:v>
                </c:pt>
                <c:pt idx="9">
                  <c:v>19.5</c:v>
                </c:pt>
                <c:pt idx="10">
                  <c:v>18.2</c:v>
                </c:pt>
                <c:pt idx="11">
                  <c:v>19</c:v>
                </c:pt>
                <c:pt idx="12">
                  <c:v>19</c:v>
                </c:pt>
              </c:numCache>
            </c:numRef>
          </c:val>
          <c:extLst>
            <c:ext xmlns:c16="http://schemas.microsoft.com/office/drawing/2014/chart" uri="{C3380CC4-5D6E-409C-BE32-E72D297353CC}">
              <c16:uniqueId val="{00000002-14C8-436E-A73D-13C7120F7C79}"/>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Foglio1!$E$3:$E$16</c:f>
              <c:numCache>
                <c:formatCode>0.00</c:formatCode>
                <c:ptCount val="14"/>
                <c:pt idx="0">
                  <c:v>48.238999999999997</c:v>
                </c:pt>
                <c:pt idx="1">
                  <c:v>38.143500000000003</c:v>
                </c:pt>
                <c:pt idx="2">
                  <c:v>23.334499999999998</c:v>
                </c:pt>
                <c:pt idx="3">
                  <c:v>16.750900000000001</c:v>
                </c:pt>
                <c:pt idx="4">
                  <c:v>18.096299999999999</c:v>
                </c:pt>
                <c:pt idx="5">
                  <c:v>16.612400000000001</c:v>
                </c:pt>
              </c:numCache>
            </c:numRef>
          </c:val>
          <c:extLst>
            <c:ext xmlns:c16="http://schemas.microsoft.com/office/drawing/2014/chart" uri="{C3380CC4-5D6E-409C-BE32-E72D297353CC}">
              <c16:uniqueId val="{00000003-14C8-436E-A73D-13C7120F7C79}"/>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Foglio1!$F$3:$F$16</c:f>
              <c:numCache>
                <c:formatCode>0.0</c:formatCode>
                <c:ptCount val="14"/>
                <c:pt idx="0">
                  <c:v>268</c:v>
                </c:pt>
                <c:pt idx="1">
                  <c:v>169.6</c:v>
                </c:pt>
                <c:pt idx="2">
                  <c:v>105.4</c:v>
                </c:pt>
                <c:pt idx="3">
                  <c:v>74.5</c:v>
                </c:pt>
                <c:pt idx="4">
                  <c:v>65</c:v>
                </c:pt>
                <c:pt idx="5">
                  <c:v>58.6</c:v>
                </c:pt>
                <c:pt idx="6">
                  <c:v>56.3</c:v>
                </c:pt>
                <c:pt idx="7">
                  <c:v>52.7</c:v>
                </c:pt>
                <c:pt idx="8">
                  <c:v>49</c:v>
                </c:pt>
                <c:pt idx="9">
                  <c:v>46</c:v>
                </c:pt>
                <c:pt idx="10">
                  <c:v>42.6</c:v>
                </c:pt>
                <c:pt idx="11">
                  <c:v>42.7</c:v>
                </c:pt>
                <c:pt idx="12">
                  <c:v>42.1</c:v>
                </c:pt>
              </c:numCache>
            </c:numRef>
          </c:val>
          <c:extLst>
            <c:ext xmlns:c16="http://schemas.microsoft.com/office/drawing/2014/chart" uri="{C3380CC4-5D6E-409C-BE32-E72D297353CC}">
              <c16:uniqueId val="{00000004-14C8-436E-A73D-13C7120F7C79}"/>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Foglio1!$G$3:$G$16</c:f>
              <c:numCache>
                <c:formatCode>0.00</c:formatCode>
                <c:ptCount val="14"/>
                <c:pt idx="0">
                  <c:v>110.274</c:v>
                </c:pt>
                <c:pt idx="1">
                  <c:v>87.228099999999998</c:v>
                </c:pt>
                <c:pt idx="2">
                  <c:v>54.952199999999998</c:v>
                </c:pt>
                <c:pt idx="3">
                  <c:v>43.291800000000002</c:v>
                </c:pt>
                <c:pt idx="4">
                  <c:v>40.726100000000002</c:v>
                </c:pt>
                <c:pt idx="5">
                  <c:v>37.440899999999999</c:v>
                </c:pt>
              </c:numCache>
            </c:numRef>
          </c:val>
          <c:extLst>
            <c:ext xmlns:c16="http://schemas.microsoft.com/office/drawing/2014/chart" uri="{C3380CC4-5D6E-409C-BE32-E72D297353CC}">
              <c16:uniqueId val="{00000005-14C8-436E-A73D-13C7120F7C79}"/>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auto val="1"/>
        <c:lblAlgn val="ctr"/>
        <c:lblOffset val="100"/>
        <c:noMultiLvlLbl val="0"/>
      </c:catAx>
      <c:valAx>
        <c:axId val="1837019407"/>
        <c:scaling>
          <c:orientation val="minMax"/>
        </c:scaling>
        <c:delete val="1"/>
        <c:axPos val="l"/>
        <c:numFmt formatCode="0.0" sourceLinked="1"/>
        <c:majorTickMark val="out"/>
        <c:minorTickMark val="none"/>
        <c:tickLblPos val="nextTo"/>
        <c:crossAx val="1837018991"/>
        <c:crosses val="autoZero"/>
        <c:crossBetween val="between"/>
      </c:valAx>
      <c:serAx>
        <c:axId val="197257721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it-IT"/>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30"/>
      <c:rotY val="3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Foglio1!$B$3:$B$16</c:f>
              <c:numCache>
                <c:formatCode>0.0</c:formatCode>
                <c:ptCount val="14"/>
                <c:pt idx="0">
                  <c:v>29.965699999999998</c:v>
                </c:pt>
                <c:pt idx="1">
                  <c:v>18.856999999999999</c:v>
                </c:pt>
                <c:pt idx="2">
                  <c:v>11.8</c:v>
                </c:pt>
                <c:pt idx="3">
                  <c:v>8.3000000000000007</c:v>
                </c:pt>
                <c:pt idx="4">
                  <c:v>7</c:v>
                </c:pt>
                <c:pt idx="5">
                  <c:v>6.5</c:v>
                </c:pt>
                <c:pt idx="6">
                  <c:v>5.8</c:v>
                </c:pt>
                <c:pt idx="7">
                  <c:v>5.5</c:v>
                </c:pt>
                <c:pt idx="8">
                  <c:v>5.0999999999999996</c:v>
                </c:pt>
                <c:pt idx="9">
                  <c:v>4.7</c:v>
                </c:pt>
                <c:pt idx="10">
                  <c:v>4.5</c:v>
                </c:pt>
                <c:pt idx="11">
                  <c:v>4.9000000000000004</c:v>
                </c:pt>
                <c:pt idx="12">
                  <c:v>5</c:v>
                </c:pt>
              </c:numCache>
            </c:numRef>
          </c:val>
          <c:extLst>
            <c:ext xmlns:c16="http://schemas.microsoft.com/office/drawing/2014/chart" uri="{C3380CC4-5D6E-409C-BE32-E72D297353CC}">
              <c16:uniqueId val="{00000000-9F7E-4AB1-9D89-0077CC3F4851}"/>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Foglio1!$C$3:$C$17</c:f>
              <c:numCache>
                <c:formatCode>0.00</c:formatCode>
                <c:ptCount val="15"/>
                <c:pt idx="0">
                  <c:v>12.3764</c:v>
                </c:pt>
                <c:pt idx="1">
                  <c:v>9.2124600000000001</c:v>
                </c:pt>
                <c:pt idx="2">
                  <c:v>6.2907500000000001</c:v>
                </c:pt>
                <c:pt idx="3">
                  <c:v>4.1170499999999999</c:v>
                </c:pt>
                <c:pt idx="4">
                  <c:v>4.7753500000000004</c:v>
                </c:pt>
                <c:pt idx="5">
                  <c:v>4.0272100000000002</c:v>
                </c:pt>
              </c:numCache>
            </c:numRef>
          </c:val>
          <c:extLst>
            <c:ext xmlns:c16="http://schemas.microsoft.com/office/drawing/2014/chart" uri="{C3380CC4-5D6E-409C-BE32-E72D297353CC}">
              <c16:uniqueId val="{00000001-9F7E-4AB1-9D89-0077CC3F4851}"/>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Foglio1!$D$3:$D$16</c:f>
              <c:numCache>
                <c:formatCode>0.0</c:formatCode>
                <c:ptCount val="14"/>
                <c:pt idx="0">
                  <c:v>119.1</c:v>
                </c:pt>
                <c:pt idx="1">
                  <c:v>79.900000000000006</c:v>
                </c:pt>
                <c:pt idx="2">
                  <c:v>46.4</c:v>
                </c:pt>
                <c:pt idx="3">
                  <c:v>33</c:v>
                </c:pt>
                <c:pt idx="4">
                  <c:v>28.8</c:v>
                </c:pt>
                <c:pt idx="5">
                  <c:v>26</c:v>
                </c:pt>
                <c:pt idx="6">
                  <c:v>24.3</c:v>
                </c:pt>
                <c:pt idx="7">
                  <c:v>22.3</c:v>
                </c:pt>
                <c:pt idx="8">
                  <c:v>20.7</c:v>
                </c:pt>
                <c:pt idx="9">
                  <c:v>19.5</c:v>
                </c:pt>
                <c:pt idx="10">
                  <c:v>18.2</c:v>
                </c:pt>
                <c:pt idx="11">
                  <c:v>19</c:v>
                </c:pt>
                <c:pt idx="12">
                  <c:v>19</c:v>
                </c:pt>
              </c:numCache>
            </c:numRef>
          </c:val>
          <c:extLst>
            <c:ext xmlns:c16="http://schemas.microsoft.com/office/drawing/2014/chart" uri="{C3380CC4-5D6E-409C-BE32-E72D297353CC}">
              <c16:uniqueId val="{00000002-9F7E-4AB1-9D89-0077CC3F4851}"/>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Foglio1!$E$3:$E$16</c:f>
              <c:numCache>
                <c:formatCode>0.00</c:formatCode>
                <c:ptCount val="14"/>
                <c:pt idx="0">
                  <c:v>48.238999999999997</c:v>
                </c:pt>
                <c:pt idx="1">
                  <c:v>38.143500000000003</c:v>
                </c:pt>
                <c:pt idx="2">
                  <c:v>23.334499999999998</c:v>
                </c:pt>
                <c:pt idx="3">
                  <c:v>16.750900000000001</c:v>
                </c:pt>
                <c:pt idx="4">
                  <c:v>18.096299999999999</c:v>
                </c:pt>
                <c:pt idx="5">
                  <c:v>16.612400000000001</c:v>
                </c:pt>
              </c:numCache>
            </c:numRef>
          </c:val>
          <c:extLst>
            <c:ext xmlns:c16="http://schemas.microsoft.com/office/drawing/2014/chart" uri="{C3380CC4-5D6E-409C-BE32-E72D297353CC}">
              <c16:uniqueId val="{00000003-9F7E-4AB1-9D89-0077CC3F4851}"/>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Foglio1!$F$3:$F$16</c:f>
              <c:numCache>
                <c:formatCode>0.0</c:formatCode>
                <c:ptCount val="14"/>
                <c:pt idx="0">
                  <c:v>268</c:v>
                </c:pt>
                <c:pt idx="1">
                  <c:v>169.6</c:v>
                </c:pt>
                <c:pt idx="2">
                  <c:v>105.4</c:v>
                </c:pt>
                <c:pt idx="3">
                  <c:v>74.5</c:v>
                </c:pt>
                <c:pt idx="4">
                  <c:v>65</c:v>
                </c:pt>
                <c:pt idx="5">
                  <c:v>58.6</c:v>
                </c:pt>
                <c:pt idx="6">
                  <c:v>56.3</c:v>
                </c:pt>
                <c:pt idx="7">
                  <c:v>52.7</c:v>
                </c:pt>
                <c:pt idx="8">
                  <c:v>49</c:v>
                </c:pt>
                <c:pt idx="9">
                  <c:v>46</c:v>
                </c:pt>
                <c:pt idx="10">
                  <c:v>42.6</c:v>
                </c:pt>
                <c:pt idx="11">
                  <c:v>42.7</c:v>
                </c:pt>
                <c:pt idx="12">
                  <c:v>42.1</c:v>
                </c:pt>
              </c:numCache>
            </c:numRef>
          </c:val>
          <c:extLst>
            <c:ext xmlns:c16="http://schemas.microsoft.com/office/drawing/2014/chart" uri="{C3380CC4-5D6E-409C-BE32-E72D297353CC}">
              <c16:uniqueId val="{00000004-9F7E-4AB1-9D89-0077CC3F4851}"/>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Foglio1!$G$3:$G$16</c:f>
              <c:numCache>
                <c:formatCode>0.00</c:formatCode>
                <c:ptCount val="14"/>
                <c:pt idx="0">
                  <c:v>110.274</c:v>
                </c:pt>
                <c:pt idx="1">
                  <c:v>87.228099999999998</c:v>
                </c:pt>
                <c:pt idx="2">
                  <c:v>54.952199999999998</c:v>
                </c:pt>
                <c:pt idx="3">
                  <c:v>43.291800000000002</c:v>
                </c:pt>
                <c:pt idx="4">
                  <c:v>40.726100000000002</c:v>
                </c:pt>
                <c:pt idx="5">
                  <c:v>37.440899999999999</c:v>
                </c:pt>
              </c:numCache>
            </c:numRef>
          </c:val>
          <c:extLst>
            <c:ext xmlns:c16="http://schemas.microsoft.com/office/drawing/2014/chart" uri="{C3380CC4-5D6E-409C-BE32-E72D297353CC}">
              <c16:uniqueId val="{00000005-9F7E-4AB1-9D89-0077CC3F4851}"/>
            </c:ext>
          </c:extLst>
        </c:ser>
        <c:dLbls>
          <c:showLegendKey val="0"/>
          <c:showVal val="0"/>
          <c:showCatName val="0"/>
          <c:showSerName val="0"/>
          <c:showPercent val="0"/>
          <c:showBubbleSize val="0"/>
        </c:dLbls>
        <c:gapWidth val="150"/>
        <c:shape val="box"/>
        <c:axId val="1837018991"/>
        <c:axId val="1837019407"/>
        <c:axId val="1972577215"/>
      </c:bar3DChart>
      <c:catAx>
        <c:axId val="18370189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auto val="1"/>
        <c:lblAlgn val="ctr"/>
        <c:lblOffset val="100"/>
        <c:noMultiLvlLbl val="0"/>
      </c:catAx>
      <c:valAx>
        <c:axId val="1837019407"/>
        <c:scaling>
          <c:orientation val="minMax"/>
        </c:scaling>
        <c:delete val="0"/>
        <c:axPos val="l"/>
        <c:majorGridlines>
          <c:spPr>
            <a:ln w="9525">
              <a:solidFill>
                <a:schemeClr val="lt1">
                  <a:lumMod val="50000"/>
                </a:schemeClr>
              </a:solidFill>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8991"/>
        <c:crosses val="autoZero"/>
        <c:crossBetween val="between"/>
      </c:valAx>
      <c:serAx>
        <c:axId val="1972577215"/>
        <c:scaling>
          <c:orientation val="minMax"/>
        </c:scaling>
        <c:delete val="1"/>
        <c:axPos val="b"/>
        <c:majorTickMark val="none"/>
        <c:minorTickMark val="none"/>
        <c:tickLblPos val="nextTo"/>
        <c:crossAx val="183701940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3B0F0-C086-41C8-B92D-1F14820B175D}" type="datetimeFigureOut">
              <a:rPr lang="it-IT" smtClean="0"/>
              <a:t>18/01/2023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1EBF-6CF0-47B4-9090-D5351B20F495}" type="slidenum">
              <a:rPr lang="it-IT" smtClean="0"/>
              <a:t>‹N›</a:t>
            </a:fld>
            <a:endParaRPr lang="it-IT"/>
          </a:p>
        </p:txBody>
      </p:sp>
    </p:spTree>
    <p:extLst>
      <p:ext uri="{BB962C8B-B14F-4D97-AF65-F5344CB8AC3E}">
        <p14:creationId xmlns:p14="http://schemas.microsoft.com/office/powerpoint/2010/main" val="124228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F0A86-2789-8B97-EC99-BCCF8A5A3FB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FD7834C-5258-3A50-05FB-E78130DBF3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6DC0586-4BCC-11DE-FBAD-A2B02FDB74CD}"/>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91E1B7A6-1027-6EDD-25B0-39BB06898D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DD0AD6-C978-DD2E-0AE8-114F1A1D777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643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790E06-D0E7-E073-48EC-BFA4B5473D6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0CB3EBB-B841-1350-A540-345D47C716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4CD95EA-669A-8067-453C-E50DF0398158}"/>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1F35732E-DD68-85D4-F5C6-263BE644BB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6DE5009-12E8-8189-DD2C-49E51A1B5C8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38754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9B55BD3-9C50-E06D-533B-420BFF69384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16A0812-21B9-06B9-1B3A-49347A65421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1C8A13-E69D-0533-439C-31F5D125E9C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0EC6991A-354A-2774-ADA9-0E8EB7F55C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204C0F-974D-259A-1C6E-9FF61DA02DF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2108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62FF47-7F22-384D-64A7-100EF3D968A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B9A7063-B0F3-5778-E334-2717CAE57D8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EB4B30-0807-680C-CAAB-E666787FB27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631BAD84-4755-A3BC-AEC9-BAE742EF65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D7C47B-9DFA-ED8E-79B7-81383B019C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0530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9CBAF9-8140-30BF-1C3D-C5F58361EE9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003BC6C-953C-D379-7D1D-CBF7957FC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3A4A2B8-D4ED-DDDD-F971-6F356AA0113F}"/>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E1D08812-C57C-1AE1-FD49-392058C2CEA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F7CD7AF-69FC-EA62-7C15-0E81D6B3A25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3997185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498E3-D2E5-0AE6-ACB0-4E58ADF567C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6B5AD8B-9984-D218-F909-27B0E9216F2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8ABF9F5-93B9-5925-E91C-C3AB38F564F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BD90301-54F2-9F3F-3714-DC5E5779E454}"/>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0CCE8F4B-B119-BE11-C601-5EC333D8C0E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9AB1F8-A132-459B-2CBC-642D8BC7671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5921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307D68-D7D1-A7BB-9967-B6EF5AB5FC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558E81-27C4-DE0D-019F-E971860CA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472954F-2F8E-BDCA-EE6D-C7D3FFF9AF8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BAE739D-1E08-FC17-630D-57EA2AAA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70B8DF4-625A-B50F-CF54-79C9BC57406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506B301-38E9-6B76-1D63-AA18517AC6A5}"/>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8" name="Segnaposto piè di pagina 7">
            <a:extLst>
              <a:ext uri="{FF2B5EF4-FFF2-40B4-BE49-F238E27FC236}">
                <a16:creationId xmlns:a16="http://schemas.microsoft.com/office/drawing/2014/main" id="{C3E431AA-D2EE-AA48-2CC4-ADFB9E116FA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8DE7EBD-745C-5EC7-DD51-DA4839B884E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041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C5CD7-4DE8-2C2F-6443-4A4ED93A998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9D31C9C-1BD1-8FA5-AC1D-839D5E5566A9}"/>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4" name="Segnaposto piè di pagina 3">
            <a:extLst>
              <a:ext uri="{FF2B5EF4-FFF2-40B4-BE49-F238E27FC236}">
                <a16:creationId xmlns:a16="http://schemas.microsoft.com/office/drawing/2014/main" id="{C0A14FCF-88E3-7CA6-15BE-67AD08B272A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C8B4E83-9A82-7AB2-5EE1-B27F507982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545411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9D8E4F2-8DA7-0F83-9333-36A15F079AB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3" name="Segnaposto piè di pagina 2">
            <a:extLst>
              <a:ext uri="{FF2B5EF4-FFF2-40B4-BE49-F238E27FC236}">
                <a16:creationId xmlns:a16="http://schemas.microsoft.com/office/drawing/2014/main" id="{1974C7E0-5A12-A2B2-B9F3-4BC3DFF1DF8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39B16FE-15A2-C7B1-588E-E0BC08A2CBA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7404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F8247F-DF78-57C6-D3FE-C6AC6D71EE0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BC8C4FC-8C08-3584-0EFA-6EAF91BD8F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4218DE5-9942-E90B-2EC3-417D571A2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EF5234-A5A8-14C3-638E-E1650C0EFD97}"/>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35BE61DC-BE58-A58A-5DB3-17FD469AAE2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F51A3C8-11BE-243D-2D43-D2E5F584CB8B}"/>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1718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F0D09-7706-4753-823A-70763F04341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958ED39-668E-87D9-0576-FFE460437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D11073C-D608-6598-A999-4B2E77493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9D61B61-12A4-2973-8360-4FC9F55962DB}"/>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CC895208-DE91-9555-648B-624F6E270EA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53F5A7D-6EAC-C256-9266-46FB3420CB1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86022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397B180-23A1-2237-CBD9-1046CEFC8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84D1B56-D1A1-8D99-F746-286E5620C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D2A11B-4356-E0E0-D693-6BA2CCB02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BC8BAEC9-A69D-8676-6D7E-8CAD3499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C3B207D-07B2-665A-446E-B6AF71FC9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057EF-8C74-496D-AF51-1FB5EAAAE876}" type="slidenum">
              <a:rPr lang="it-IT" smtClean="0"/>
              <a:t>‹N›</a:t>
            </a:fld>
            <a:endParaRPr lang="it-IT"/>
          </a:p>
        </p:txBody>
      </p:sp>
    </p:spTree>
    <p:extLst>
      <p:ext uri="{BB962C8B-B14F-4D97-AF65-F5344CB8AC3E}">
        <p14:creationId xmlns:p14="http://schemas.microsoft.com/office/powerpoint/2010/main" val="5970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vidia.com/content/GTC/documents/1055_GTC09.pdf" TargetMode="External"/><Relationship Id="rId2" Type="http://schemas.openxmlformats.org/officeDocument/2006/relationships/hyperlink" Target="https://www.3dgep.com/simulating-particle-effects-using-opengl/" TargetMode="External"/><Relationship Id="rId1" Type="http://schemas.openxmlformats.org/officeDocument/2006/relationships/slideLayout" Target="../slideLayouts/slideLayout2.xml"/><Relationship Id="rId5" Type="http://schemas.openxmlformats.org/officeDocument/2006/relationships/hyperlink" Target="https://docs.nvidia.com/cuda/thrust/" TargetMode="External"/><Relationship Id="rId4" Type="http://schemas.openxmlformats.org/officeDocument/2006/relationships/hyperlink" Target="https://ec.europa.eu/programmes/erasmus-plus/project-result-content/17c9af58-78ac-4276-abd6-25cace51f780/lec09-nbody-optimization.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3315031" y="2172242"/>
            <a:ext cx="5561938" cy="2513516"/>
          </a:xfrm>
        </p:spPr>
        <p:txBody>
          <a:bodyPr vert="horz" lIns="91440" tIns="45720" rIns="91440" bIns="45720" rtlCol="0" anchor="b">
            <a:normAutofit fontScale="90000"/>
          </a:bodyPr>
          <a:lstStyle/>
          <a:p>
            <a:pPr algn="ctr"/>
            <a:r>
              <a:rPr lang="it-IT" sz="3600" dirty="0"/>
              <a:t>Valentina Moretti</a:t>
            </a:r>
            <a:br>
              <a:rPr lang="it-IT" sz="3600" dirty="0"/>
            </a:br>
            <a:r>
              <a:rPr lang="it-IT" sz="3600" dirty="0"/>
              <a:t>Mattia Colbertaldo</a:t>
            </a:r>
            <a:br>
              <a:rPr lang="it-IT" sz="3600" dirty="0"/>
            </a:br>
            <a:br>
              <a:rPr lang="it-IT" sz="3600" dirty="0"/>
            </a:br>
            <a:r>
              <a:rPr lang="it-IT" sz="9800" b="1" dirty="0">
                <a:solidFill>
                  <a:srgbClr val="ED7D31"/>
                </a:solidFill>
              </a:rPr>
              <a:t>NBODY</a:t>
            </a:r>
            <a:br>
              <a:rPr lang="it-IT" sz="3600" dirty="0"/>
            </a:br>
            <a:endParaRPr lang="en-US" sz="60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4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init_particles</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 Simulation.cpp):</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EFBC641-6ED2-EBD0-C006-9CB11E085C4F}"/>
              </a:ext>
            </a:extLst>
          </p:cNvPr>
          <p:cNvPicPr>
            <a:picLocks noChangeAspect="1"/>
          </p:cNvPicPr>
          <p:nvPr/>
        </p:nvPicPr>
        <p:blipFill>
          <a:blip r:embed="rId2"/>
          <a:stretch>
            <a:fillRect/>
          </a:stretch>
        </p:blipFill>
        <p:spPr>
          <a:xfrm>
            <a:off x="493217" y="3779635"/>
            <a:ext cx="11205566" cy="1454468"/>
          </a:xfrm>
          <a:prstGeom prst="rect">
            <a:avLst/>
          </a:prstGeom>
        </p:spPr>
      </p:pic>
    </p:spTree>
    <p:extLst>
      <p:ext uri="{BB962C8B-B14F-4D97-AF65-F5344CB8AC3E}">
        <p14:creationId xmlns:p14="http://schemas.microsoft.com/office/powerpoint/2010/main" val="180610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init_particles</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Simulation.cpp):</a:t>
            </a:r>
            <a:endParaRPr kumimoji="0" lang="it-IT"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 name="Immagine 2" descr="Immagine che contiene testo, screenshot, schermo, argento&#10;&#10;Descrizione generata automaticamente">
            <a:extLst>
              <a:ext uri="{FF2B5EF4-FFF2-40B4-BE49-F238E27FC236}">
                <a16:creationId xmlns:a16="http://schemas.microsoft.com/office/drawing/2014/main" id="{89FDA686-F44E-D023-C428-CC1693982588}"/>
              </a:ext>
            </a:extLst>
          </p:cNvPr>
          <p:cNvPicPr>
            <a:picLocks noChangeAspect="1"/>
          </p:cNvPicPr>
          <p:nvPr/>
        </p:nvPicPr>
        <p:blipFill>
          <a:blip r:embed="rId2"/>
          <a:stretch>
            <a:fillRect/>
          </a:stretch>
        </p:blipFill>
        <p:spPr>
          <a:xfrm>
            <a:off x="1287467" y="3301625"/>
            <a:ext cx="8813143" cy="3419002"/>
          </a:xfrm>
          <a:prstGeom prst="rect">
            <a:avLst/>
          </a:prstGeom>
        </p:spPr>
      </p:pic>
    </p:spTree>
    <p:extLst>
      <p:ext uri="{BB962C8B-B14F-4D97-AF65-F5344CB8AC3E}">
        <p14:creationId xmlns:p14="http://schemas.microsoft.com/office/powerpoint/2010/main" val="152150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Work scheduling: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008125" y="2795706"/>
            <a:ext cx="6839727" cy="384570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Each process calculate the resulting force and movement of a subset of particles ( given by sizes[rank] and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displs</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[rank]). In order to do this, each process needs </a:t>
            </a:r>
            <a:r>
              <a:rPr lang="en-US" sz="1900" dirty="0">
                <a:solidFill>
                  <a:prstClr val="white"/>
                </a:solidFill>
                <a:latin typeface="Calibri" panose="020F0502020204030204" pitchFamily="34" charset="0"/>
                <a:ea typeface="Calibri" panose="020F0502020204030204" pitchFamily="34" charset="0"/>
                <a:cs typeface="Times New Roman" panose="02020603050405020304" pitchFamily="18" charset="0"/>
              </a:rPr>
              <a:t>to know </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about the positions of all particles and it will fill a vector of accelerations and velocities of length sizes[rank]. This is done using a different data structure compared with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This decision was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tanken</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order to move less data as possible between processes: the only information that a process need to know about particles that doesn’t own to its assigned partition is the positions of the other particle (there is no point in sending also accelerations and velocities).                                                                      In main after each call to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simulate_one_step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the info about the new position of particles calculate by the processors is gathered to all processors.                                                                                                            The only processor that is in charge of saving is the process with rank 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5" y="2798064"/>
            <a:ext cx="6032595" cy="38503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Each process calculate </a:t>
            </a: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simulate_one_step</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on its partition of particle. In this case there is no need of the barrier between the for loop as they are executed sequentially on each processor and the same processor that has finished the calculation of a subset of particle is the one that will calculate the movement of the same subset of particles. So for sure the calculation of the resulting force on a given particle is finished before the function call to “move” on the same particle.</a:t>
            </a:r>
          </a:p>
          <a:p>
            <a:pPr marL="0" marR="0" lvl="0" indent="0" algn="l" defTabSz="914400" rtl="0" eaLnBrk="1" fontAlgn="auto" latinLnBrk="0" hangingPunct="1">
              <a:lnSpc>
                <a:spcPct val="90000"/>
              </a:lnSpc>
              <a:spcBef>
                <a:spcPts val="1000"/>
              </a:spcBef>
              <a:spcAft>
                <a:spcPts val="0"/>
              </a:spcAft>
              <a:buClrTx/>
              <a:buSzTx/>
              <a:buNone/>
              <a:tabLst/>
              <a:defRPr/>
            </a:pPr>
            <a:r>
              <a:rPr lang="en-US" sz="1800" dirty="0">
                <a:solidFill>
                  <a:srgbClr val="FFFFFF"/>
                </a:solidFill>
                <a:latin typeface="Calibri" panose="020F0502020204030204"/>
              </a:rPr>
              <a:t>In both MPI e OpenMP the initialization is serialized: in the former case only rank 0 do it, in the latter we didn’t enclosed that part in a #pragma </a:t>
            </a:r>
            <a:r>
              <a:rPr lang="en-US" sz="1800" dirty="0" err="1">
                <a:solidFill>
                  <a:srgbClr val="FFFFFF"/>
                </a:solidFill>
                <a:latin typeface="Calibri" panose="020F0502020204030204"/>
              </a:rPr>
              <a:t>omp</a:t>
            </a:r>
            <a:r>
              <a:rPr lang="en-US" sz="1800" dirty="0">
                <a:solidFill>
                  <a:srgbClr val="FFFFFF"/>
                </a:solidFill>
                <a:latin typeface="Calibri" panose="020F0502020204030204"/>
              </a:rPr>
              <a:t> directive.</a:t>
            </a:r>
            <a:endParaRPr lang="it-IT" sz="1800" dirty="0">
              <a:solidFill>
                <a:srgbClr val="FFFFFF"/>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29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7B66B25A-C82F-8228-FF80-20F7331E4822}"/>
              </a:ext>
            </a:extLst>
          </p:cNvPr>
          <p:cNvPicPr>
            <a:picLocks noChangeAspect="1"/>
          </p:cNvPicPr>
          <p:nvPr/>
        </p:nvPicPr>
        <p:blipFill rotWithShape="1">
          <a:blip r:embed="rId2"/>
          <a:srcRect b="9374"/>
          <a:stretch/>
        </p:blipFill>
        <p:spPr>
          <a:xfrm>
            <a:off x="1613217" y="2674859"/>
            <a:ext cx="8965566" cy="4183141"/>
          </a:xfrm>
          <a:prstGeom prst="rect">
            <a:avLst/>
          </a:prstGeom>
        </p:spPr>
      </p:pic>
    </p:spTree>
    <p:extLst>
      <p:ext uri="{BB962C8B-B14F-4D97-AF65-F5344CB8AC3E}">
        <p14:creationId xmlns:p14="http://schemas.microsoft.com/office/powerpoint/2010/main" val="339665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Note:</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We preferred not to implement collision in MPI to keep the good featuring of sending just </a:t>
            </a: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small</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chunks of particles’ velocities. (Information of velocities of all particles is needed by a process to compute the effect of an elastic or anelastic collision). </a:t>
            </a:r>
          </a:p>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For the same reason in MPI we have chosen not to implement the optimization of the calculation of just the lower triangular part of the matrix representing interactions (while 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p>
        </p:txBody>
      </p:sp>
    </p:spTree>
    <p:extLst>
      <p:ext uri="{BB962C8B-B14F-4D97-AF65-F5344CB8AC3E}">
        <p14:creationId xmlns:p14="http://schemas.microsoft.com/office/powerpoint/2010/main" val="113569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6" name="Grafico 5">
            <a:extLst>
              <a:ext uri="{FF2B5EF4-FFF2-40B4-BE49-F238E27FC236}">
                <a16:creationId xmlns:a16="http://schemas.microsoft.com/office/drawing/2014/main" id="{06988DE0-9267-BD8E-E063-9057D74D517F}"/>
              </a:ext>
            </a:extLst>
          </p:cNvPr>
          <p:cNvGraphicFramePr/>
          <p:nvPr>
            <p:extLst>
              <p:ext uri="{D42A27DB-BD31-4B8C-83A1-F6EECF244321}">
                <p14:modId xmlns:p14="http://schemas.microsoft.com/office/powerpoint/2010/main" val="3456051187"/>
              </p:ext>
            </p:extLst>
          </p:nvPr>
        </p:nvGraphicFramePr>
        <p:xfrm>
          <a:off x="1390262" y="1388408"/>
          <a:ext cx="9162661" cy="5368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8270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chart">
            <a:extLst>
              <a:ext uri="{FF2B5EF4-FFF2-40B4-BE49-F238E27FC236}">
                <a16:creationId xmlns:a16="http://schemas.microsoft.com/office/drawing/2014/main" id="{60B21739-1EDE-30C3-22B1-98C1939BA416}"/>
              </a:ext>
            </a:extLst>
          </p:cNvPr>
          <p:cNvPicPr>
            <a:picLocks noChangeAspect="1"/>
          </p:cNvPicPr>
          <p:nvPr/>
        </p:nvPicPr>
        <p:blipFill>
          <a:blip r:embed="rId2"/>
          <a:stretch>
            <a:fillRect/>
          </a:stretch>
        </p:blipFill>
        <p:spPr>
          <a:xfrm>
            <a:off x="738187" y="1422361"/>
            <a:ext cx="10715625" cy="5435639"/>
          </a:xfrm>
          <a:prstGeom prst="rect">
            <a:avLst/>
          </a:prstGeom>
        </p:spPr>
      </p:pic>
    </p:spTree>
    <p:extLst>
      <p:ext uri="{BB962C8B-B14F-4D97-AF65-F5344CB8AC3E}">
        <p14:creationId xmlns:p14="http://schemas.microsoft.com/office/powerpoint/2010/main" val="164914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2D visualization (using pillow library):</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Immagine che contiene gruppo, decorato&#10;&#10;Descrizione generata automaticamente">
            <a:extLst>
              <a:ext uri="{FF2B5EF4-FFF2-40B4-BE49-F238E27FC236}">
                <a16:creationId xmlns:a16="http://schemas.microsoft.com/office/drawing/2014/main" id="{71C06F46-D8A2-CA8D-DEF5-3F484DF204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0311" y="1690688"/>
            <a:ext cx="4671378" cy="4675841"/>
          </a:xfrm>
          <a:prstGeom prst="rect">
            <a:avLst/>
          </a:prstGeom>
          <a:noFill/>
        </p:spPr>
      </p:pic>
    </p:spTree>
    <p:extLst>
      <p:ext uri="{BB962C8B-B14F-4D97-AF65-F5344CB8AC3E}">
        <p14:creationId xmlns:p14="http://schemas.microsoft.com/office/powerpoint/2010/main" val="327947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dirty="0">
                <a:solidFill>
                  <a:srgbClr val="FFFFFF"/>
                </a:solidFill>
              </a:rPr>
              <a:t>CUDA</a:t>
            </a: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lstStyle/>
          <a:p>
            <a:pPr algn="ctr"/>
            <a:r>
              <a:rPr lang="it-IT" sz="6600" b="1" dirty="0">
                <a:solidFill>
                  <a:srgbClr val="ED7D31"/>
                </a:solidFill>
              </a:rPr>
              <a:t>Work </a:t>
            </a:r>
            <a:r>
              <a:rPr lang="it-IT" sz="6600" b="1" dirty="0" err="1">
                <a:solidFill>
                  <a:srgbClr val="ED7D31"/>
                </a:solidFill>
              </a:rPr>
              <a:t>done</a:t>
            </a:r>
            <a:endParaRPr lang="it-IT" sz="6600" b="1" dirty="0">
              <a:solidFill>
                <a:srgbClr val="ED7D31"/>
              </a:solidFill>
            </a:endParaRPr>
          </a:p>
        </p:txBody>
      </p:sp>
      <p:sp>
        <p:nvSpPr>
          <p:cNvPr id="6" name="Segnaposto contenuto 2">
            <a:extLst>
              <a:ext uri="{FF2B5EF4-FFF2-40B4-BE49-F238E27FC236}">
                <a16:creationId xmlns:a16="http://schemas.microsoft.com/office/drawing/2014/main" id="{ADE10EE4-117F-1E26-4E44-64657F7AD8F8}"/>
              </a:ext>
            </a:extLst>
          </p:cNvPr>
          <p:cNvSpPr>
            <a:spLocks noGrp="1"/>
          </p:cNvSpPr>
          <p:nvPr>
            <p:ph idx="1"/>
          </p:nvPr>
        </p:nvSpPr>
        <p:spPr>
          <a:xfrm>
            <a:off x="838200" y="1825625"/>
            <a:ext cx="10515600" cy="4351338"/>
          </a:xfrm>
        </p:spPr>
        <p:txBody>
          <a:bodyPr/>
          <a:lstStyle/>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F</a:t>
            </a:r>
            <a:r>
              <a:rPr lang="en-US" sz="1800" dirty="0">
                <a:effectLst/>
                <a:latin typeface="Calibri" panose="020F0502020204030204" pitchFamily="34" charset="0"/>
                <a:ea typeface="Calibri" panose="020F0502020204030204" pitchFamily="34" charset="0"/>
                <a:cs typeface="Times New Roman" panose="02020603050405020304" pitchFamily="18" charset="0"/>
              </a:rPr>
              <a:t>rom 2D to 3D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interaction forces: repulsive, gravitational, gravitational with assist, coulomb force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force;)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err="1">
                <a:latin typeface="Calibri" panose="020F0502020204030204" pitchFamily="34" charset="0"/>
                <a:ea typeface="Calibri" panose="020F0502020204030204" pitchFamily="34" charset="0"/>
                <a:cs typeface="Times New Roman" panose="02020603050405020304" pitchFamily="18" charset="0"/>
              </a:rPr>
              <a:t>C</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uda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collision types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in </a:t>
            </a:r>
            <a:r>
              <a:rPr lang="en-US" sz="1800" dirty="0" err="1">
                <a:latin typeface="Calibri" panose="020F0502020204030204" pitchFamily="34" charset="0"/>
                <a:ea typeface="Calibri" panose="020F0502020204030204" pitchFamily="34" charset="0"/>
                <a:cs typeface="Times New Roman" panose="02020603050405020304" pitchFamily="18" charset="0"/>
              </a:rPr>
              <a:t>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000500" lvl="8" indent="-342900" algn="ctr">
              <a:lnSpc>
                <a:spcPct val="107000"/>
              </a:lnSpc>
              <a:buFont typeface="Symbol" panose="05050102010706020507" pitchFamily="18" charset="2"/>
              <a:buChar char=""/>
            </a:pP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3161589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DFEC77A1-69A8-AA11-BFC4-ADF36252A5DD}"/>
              </a:ext>
            </a:extLst>
          </p:cNvPr>
          <p:cNvSpPr txBox="1"/>
          <p:nvPr/>
        </p:nvSpPr>
        <p:spPr>
          <a:xfrm>
            <a:off x="71596" y="199157"/>
            <a:ext cx="11638321" cy="5017527"/>
          </a:xfrm>
          <a:prstGeom prst="rect">
            <a:avLst/>
          </a:prstGeom>
          <a:noFill/>
        </p:spPr>
        <p:txBody>
          <a:bodyPr wrap="square">
            <a:spAutoFit/>
          </a:bodyPr>
          <a:lstStyle/>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structure: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Particles are composed of thrust vector for both the host and the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have we used thrust vectors?</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 provides two vector containers,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 operator can be used to copy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vice-versa). The = operator can also be used to copy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Individual elements of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can be accessed using the standard bracket notation. However, each of these accesses requires a call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algorithms in Thrust have implementations for both host and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thrust::copy can copy data between host and device. Hides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cudaMalloc</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we need dx = thrust::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raw_pointer_cast</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vy.data</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Because we can’t pass a thrust device vector to the kernel because thrust device vector standard bracket notation is an host function, so we need to pass a pointer to that vector.</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49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 monitor, schermo, screenshot&#10;&#10;Descrizione generata automaticamente">
            <a:extLst>
              <a:ext uri="{FF2B5EF4-FFF2-40B4-BE49-F238E27FC236}">
                <a16:creationId xmlns:a16="http://schemas.microsoft.com/office/drawing/2014/main" id="{21E78A6B-6421-F8B6-4AFB-84A43CCCDC9C}"/>
              </a:ext>
            </a:extLst>
          </p:cNvPr>
          <p:cNvPicPr>
            <a:picLocks noChangeAspect="1"/>
          </p:cNvPicPr>
          <p:nvPr/>
        </p:nvPicPr>
        <p:blipFill>
          <a:blip r:embed="rId2"/>
          <a:stretch>
            <a:fillRect/>
          </a:stretch>
        </p:blipFill>
        <p:spPr>
          <a:xfrm>
            <a:off x="621112" y="2416774"/>
            <a:ext cx="10946726" cy="2493055"/>
          </a:xfrm>
          <a:prstGeom prst="rect">
            <a:avLst/>
          </a:prstGeom>
        </p:spPr>
      </p:pic>
      <p:sp>
        <p:nvSpPr>
          <p:cNvPr id="4" name="CasellaDiTesto 3">
            <a:extLst>
              <a:ext uri="{FF2B5EF4-FFF2-40B4-BE49-F238E27FC236}">
                <a16:creationId xmlns:a16="http://schemas.microsoft.com/office/drawing/2014/main" id="{8AA719A2-816E-532B-6AF6-BB25092B943E}"/>
              </a:ext>
            </a:extLst>
          </p:cNvPr>
          <p:cNvSpPr txBox="1"/>
          <p:nvPr/>
        </p:nvSpPr>
        <p:spPr>
          <a:xfrm>
            <a:off x="309031" y="638175"/>
            <a:ext cx="11570887" cy="1394997"/>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Synchronization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We synchronize at each step after the call to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with </a:t>
            </a:r>
            <a:r>
              <a:rPr lang="en-US" sz="2000" dirty="0" err="1">
                <a:solidFill>
                  <a:schemeClr val="bg1"/>
                </a:solidFill>
                <a:latin typeface="Calibri" panose="020F0502020204030204" pitchFamily="34" charset="0"/>
                <a:cs typeface="Times New Roman" panose="02020603050405020304" pitchFamily="18" charset="0"/>
              </a:rPr>
              <a:t>CudaDeviceSynchronize</a:t>
            </a:r>
            <a:r>
              <a:rPr lang="en-US" sz="2000" dirty="0">
                <a:solidFill>
                  <a:schemeClr val="bg1"/>
                </a:solidFill>
                <a:latin typeface="Calibri" panose="020F0502020204030204" pitchFamily="34" charset="0"/>
                <a:cs typeface="Times New Roman" panose="02020603050405020304" pitchFamily="18" charset="0"/>
              </a:rPr>
              <a:t>() (as with #pragma </a:t>
            </a:r>
            <a:r>
              <a:rPr lang="en-US" sz="2000" dirty="0" err="1">
                <a:solidFill>
                  <a:schemeClr val="bg1"/>
                </a:solidFill>
                <a:latin typeface="Calibri" panose="020F0502020204030204" pitchFamily="34" charset="0"/>
                <a:cs typeface="Times New Roman" panose="02020603050405020304" pitchFamily="18" charset="0"/>
              </a:rPr>
              <a:t>omp</a:t>
            </a:r>
            <a:r>
              <a:rPr lang="en-US" sz="2000" dirty="0">
                <a:solidFill>
                  <a:schemeClr val="bg1"/>
                </a:solidFill>
                <a:latin typeface="Calibri" panose="020F0502020204030204" pitchFamily="34" charset="0"/>
                <a:cs typeface="Times New Roman" panose="02020603050405020304" pitchFamily="18" charset="0"/>
              </a:rPr>
              <a:t> barrier, </a:t>
            </a:r>
            <a:r>
              <a:rPr lang="en-US" sz="2000" dirty="0" err="1">
                <a:solidFill>
                  <a:schemeClr val="bg1"/>
                </a:solidFill>
                <a:latin typeface="Calibri" panose="020F0502020204030204" pitchFamily="34" charset="0"/>
                <a:cs typeface="Times New Roman" panose="02020603050405020304" pitchFamily="18" charset="0"/>
              </a:rPr>
              <a:t>MPI_Barrier</a:t>
            </a:r>
            <a:r>
              <a:rPr lang="en-US" sz="2000" dirty="0">
                <a:solidFill>
                  <a:schemeClr val="bg1"/>
                </a:solidFill>
                <a:latin typeface="Calibri" panose="020F0502020204030204" pitchFamily="34" charset="0"/>
                <a:cs typeface="Times New Roman" panose="02020603050405020304" pitchFamily="18" charset="0"/>
              </a:rPr>
              <a:t>(MPI_COMM_WORLD) ).</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And inside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after each call to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(as it was done in </a:t>
            </a:r>
            <a:r>
              <a:rPr lang="en-US" sz="2000" dirty="0" err="1">
                <a:solidFill>
                  <a:schemeClr val="bg1"/>
                </a:solidFill>
                <a:latin typeface="Calibri" panose="020F0502020204030204" pitchFamily="34" charset="0"/>
                <a:cs typeface="Times New Roman" panose="02020603050405020304" pitchFamily="18" charset="0"/>
              </a:rPr>
              <a:t>openmp</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095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69C05890-2916-E601-228D-22B74A9F01A9}"/>
              </a:ext>
            </a:extLst>
          </p:cNvPr>
          <p:cNvSpPr txBox="1"/>
          <p:nvPr/>
        </p:nvSpPr>
        <p:spPr>
          <a:xfrm>
            <a:off x="4171204" y="176444"/>
            <a:ext cx="3846543" cy="400110"/>
          </a:xfrm>
          <a:prstGeom prst="rect">
            <a:avLst/>
          </a:prstGeom>
          <a:noFill/>
        </p:spPr>
        <p:txBody>
          <a:bodyPr wrap="square">
            <a:spAutoFit/>
          </a:bodyPr>
          <a:lstStyle/>
          <a:p>
            <a:r>
              <a:rPr lang="en-US" sz="2000" b="1" dirty="0">
                <a:solidFill>
                  <a:schemeClr val="bg1"/>
                </a:solidFill>
                <a:latin typeface="Calibri" panose="020F0502020204030204" pitchFamily="34" charset="0"/>
                <a:cs typeface="Times New Roman" panose="02020603050405020304" pitchFamily="18" charset="0"/>
              </a:rPr>
              <a:t>Kernel functions in </a:t>
            </a:r>
            <a:r>
              <a:rPr lang="en-US" sz="2000" b="1" dirty="0" err="1">
                <a:solidFill>
                  <a:schemeClr val="bg1"/>
                </a:solidFill>
                <a:latin typeface="Calibri" panose="020F0502020204030204" pitchFamily="34" charset="0"/>
                <a:cs typeface="Times New Roman" panose="02020603050405020304" pitchFamily="18" charset="0"/>
              </a:rPr>
              <a:t>AllParticles</a:t>
            </a:r>
            <a:r>
              <a:rPr lang="en-US" sz="2000" b="1" dirty="0">
                <a:solidFill>
                  <a:schemeClr val="bg1"/>
                </a:solidFill>
                <a:latin typeface="Calibri" panose="020F0502020204030204" pitchFamily="34" charset="0"/>
                <a:cs typeface="Times New Roman" panose="02020603050405020304" pitchFamily="18" charset="0"/>
              </a:rPr>
              <a:t> </a:t>
            </a:r>
            <a:endParaRPr lang="it-IT" sz="2000" b="1"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F665BADB-44F6-3FE1-AB88-B834149E19FE}"/>
              </a:ext>
            </a:extLst>
          </p:cNvPr>
          <p:cNvPicPr>
            <a:picLocks noChangeAspect="1"/>
          </p:cNvPicPr>
          <p:nvPr/>
        </p:nvPicPr>
        <p:blipFill>
          <a:blip r:embed="rId2"/>
          <a:stretch>
            <a:fillRect/>
          </a:stretch>
        </p:blipFill>
        <p:spPr>
          <a:xfrm>
            <a:off x="2805606" y="576554"/>
            <a:ext cx="6580787" cy="1516989"/>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6024BBC7-919A-97DD-9DB2-4159B1212103}"/>
              </a:ext>
            </a:extLst>
          </p:cNvPr>
          <p:cNvPicPr>
            <a:picLocks noChangeAspect="1"/>
          </p:cNvPicPr>
          <p:nvPr/>
        </p:nvPicPr>
        <p:blipFill>
          <a:blip r:embed="rId3"/>
          <a:stretch>
            <a:fillRect/>
          </a:stretch>
        </p:blipFill>
        <p:spPr>
          <a:xfrm>
            <a:off x="2805606" y="2171321"/>
            <a:ext cx="6580787" cy="4625058"/>
          </a:xfrm>
          <a:prstGeom prst="rect">
            <a:avLst/>
          </a:prstGeom>
        </p:spPr>
      </p:pic>
      <p:sp>
        <p:nvSpPr>
          <p:cNvPr id="7" name="CasellaDiTesto 6">
            <a:extLst>
              <a:ext uri="{FF2B5EF4-FFF2-40B4-BE49-F238E27FC236}">
                <a16:creationId xmlns:a16="http://schemas.microsoft.com/office/drawing/2014/main" id="{F719DDC5-52B9-FFA6-2A17-641C28BB4C53}"/>
              </a:ext>
            </a:extLst>
          </p:cNvPr>
          <p:cNvSpPr txBox="1"/>
          <p:nvPr/>
        </p:nvSpPr>
        <p:spPr>
          <a:xfrm>
            <a:off x="9067800" y="1393535"/>
            <a:ext cx="2762250" cy="3041602"/>
          </a:xfrm>
          <a:prstGeom prst="rect">
            <a:avLst/>
          </a:prstGeom>
          <a:noFill/>
        </p:spPr>
        <p:txBody>
          <a:bodyPr wrap="square">
            <a:spAutoFit/>
          </a:bodyPr>
          <a:lstStyle/>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Note that class members are declared as normal host function but in their definition there is a call to a kernel function defined in the same </a:t>
            </a:r>
            <a:r>
              <a:rPr lang="en-US" sz="2000" dirty="0" err="1">
                <a:solidFill>
                  <a:schemeClr val="bg1"/>
                </a:solidFill>
                <a:latin typeface="Calibri" panose="020F0502020204030204" pitchFamily="34" charset="0"/>
                <a:cs typeface="Times New Roman" panose="02020603050405020304" pitchFamily="18" charset="0"/>
              </a:rPr>
              <a:t>cpp</a:t>
            </a:r>
            <a:r>
              <a:rPr lang="en-US" sz="2000" dirty="0">
                <a:solidFill>
                  <a:schemeClr val="bg1"/>
                </a:solidFill>
                <a:latin typeface="Calibri" panose="020F0502020204030204" pitchFamily="34" charset="0"/>
                <a:cs typeface="Times New Roman" panose="02020603050405020304" pitchFamily="18" charset="0"/>
              </a:rPr>
              <a:t> file.</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9048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99002288-44E8-4A9D-6619-3AD33B4695CD}"/>
              </a:ext>
            </a:extLst>
          </p:cNvPr>
          <p:cNvSpPr txBox="1"/>
          <p:nvPr/>
        </p:nvSpPr>
        <p:spPr>
          <a:xfrm>
            <a:off x="282282" y="473241"/>
            <a:ext cx="11624388" cy="242912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Kernel functions in Simulation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calls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that is a method of </a:t>
            </a:r>
            <a:r>
              <a:rPr lang="en-US" sz="2000" dirty="0" err="1">
                <a:solidFill>
                  <a:schemeClr val="bg1"/>
                </a:solidFill>
                <a:latin typeface="Calibri" panose="020F0502020204030204" pitchFamily="34" charset="0"/>
                <a:cs typeface="Times New Roman" panose="02020603050405020304" pitchFamily="18" charset="0"/>
              </a:rPr>
              <a:t>PhysicalForces</a:t>
            </a:r>
            <a:r>
              <a:rPr lang="en-US" sz="2000" dirty="0">
                <a:solidFill>
                  <a:schemeClr val="bg1"/>
                </a:solidFill>
                <a:latin typeface="Calibri" panose="020F0502020204030204" pitchFamily="34" charset="0"/>
                <a:cs typeface="Times New Roman" panose="02020603050405020304" pitchFamily="18" charset="0"/>
              </a:rPr>
              <a:t> class that execute a different kernel for each type of force.</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force calculation: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The calculation of forces was optimized exploiting the Newton’s law of action and reaction: the computation is performed just for the lower triangular part of the matrix representing force-interactions between each particle, the upper part is automatically deduced adding a minus sign.</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536501C0-8B19-C556-385E-0E6F3AFC3291}"/>
              </a:ext>
            </a:extLst>
          </p:cNvPr>
          <p:cNvPicPr>
            <a:picLocks noChangeAspect="1"/>
          </p:cNvPicPr>
          <p:nvPr/>
        </p:nvPicPr>
        <p:blipFill>
          <a:blip r:embed="rId2"/>
          <a:stretch>
            <a:fillRect/>
          </a:stretch>
        </p:blipFill>
        <p:spPr>
          <a:xfrm>
            <a:off x="1202860" y="3033414"/>
            <a:ext cx="9786280" cy="3693539"/>
          </a:xfrm>
          <a:prstGeom prst="rect">
            <a:avLst/>
          </a:prstGeom>
        </p:spPr>
      </p:pic>
    </p:spTree>
    <p:extLst>
      <p:ext uri="{BB962C8B-B14F-4D97-AF65-F5344CB8AC3E}">
        <p14:creationId xmlns:p14="http://schemas.microsoft.com/office/powerpoint/2010/main" val="258753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C8FBCEEF-FF94-775D-293A-521CE97AE747}"/>
              </a:ext>
            </a:extLst>
          </p:cNvPr>
          <p:cNvSpPr txBox="1"/>
          <p:nvPr/>
        </p:nvSpPr>
        <p:spPr>
          <a:xfrm>
            <a:off x="1308162" y="446120"/>
            <a:ext cx="9572625" cy="106567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Concurrency:</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in the kernels that compute resulting forces we concurrently access same memory locations to perform the write: an atomic add is needed to avoid data races.</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9716E635-D18A-6EEA-07FD-094AEFD95580}"/>
              </a:ext>
            </a:extLst>
          </p:cNvPr>
          <p:cNvPicPr>
            <a:picLocks noChangeAspect="1"/>
          </p:cNvPicPr>
          <p:nvPr/>
        </p:nvPicPr>
        <p:blipFill>
          <a:blip r:embed="rId2"/>
          <a:stretch>
            <a:fillRect/>
          </a:stretch>
        </p:blipFill>
        <p:spPr>
          <a:xfrm>
            <a:off x="3258883" y="1699632"/>
            <a:ext cx="5671185" cy="2990478"/>
          </a:xfrm>
          <a:prstGeom prst="rect">
            <a:avLst/>
          </a:prstGeom>
        </p:spPr>
      </p:pic>
    </p:spTree>
    <p:extLst>
      <p:ext uri="{BB962C8B-B14F-4D97-AF65-F5344CB8AC3E}">
        <p14:creationId xmlns:p14="http://schemas.microsoft.com/office/powerpoint/2010/main" val="288733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DC77125D-CEA9-0AA6-1BCF-AD40553C94EF}"/>
              </a:ext>
            </a:extLst>
          </p:cNvPr>
          <p:cNvPicPr>
            <a:picLocks noChangeAspect="1"/>
          </p:cNvPicPr>
          <p:nvPr/>
        </p:nvPicPr>
        <p:blipFill>
          <a:blip r:embed="rId2"/>
          <a:stretch>
            <a:fillRect/>
          </a:stretch>
        </p:blipFill>
        <p:spPr>
          <a:xfrm>
            <a:off x="2509111" y="638175"/>
            <a:ext cx="7170729" cy="4231005"/>
          </a:xfrm>
          <a:prstGeom prst="rect">
            <a:avLst/>
          </a:prstGeom>
        </p:spPr>
      </p:pic>
    </p:spTree>
    <p:extLst>
      <p:ext uri="{BB962C8B-B14F-4D97-AF65-F5344CB8AC3E}">
        <p14:creationId xmlns:p14="http://schemas.microsoft.com/office/powerpoint/2010/main" val="2981328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42003AEE-3CC8-72E0-2712-EE3C434BA564}"/>
              </a:ext>
            </a:extLst>
          </p:cNvPr>
          <p:cNvSpPr txBox="1"/>
          <p:nvPr/>
        </p:nvSpPr>
        <p:spPr>
          <a:xfrm>
            <a:off x="618386" y="419986"/>
            <a:ext cx="10952179" cy="2712281"/>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a:t>
            </a:r>
            <a:r>
              <a:rPr lang="en-US" sz="2000" b="1" dirty="0" err="1">
                <a:solidFill>
                  <a:schemeClr val="bg1"/>
                </a:solidFill>
                <a:latin typeface="Calibri" panose="020F0502020204030204" pitchFamily="34" charset="0"/>
                <a:cs typeface="Times New Roman" panose="02020603050405020304" pitchFamily="18" charset="0"/>
              </a:rPr>
              <a:t>init</a:t>
            </a:r>
            <a:r>
              <a:rPr lang="en-US" sz="2000" b="1" dirty="0">
                <a:solidFill>
                  <a:schemeClr val="bg1"/>
                </a:solidFill>
                <a:latin typeface="Calibri" panose="020F0502020204030204" pitchFamily="34" charset="0"/>
                <a:cs typeface="Times New Roman" panose="02020603050405020304" pitchFamily="18" charset="0"/>
              </a:rPr>
              <a:t>() function: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Thanks to thrust we could initialize all device vector’s element accessing them directly from the host function. However this would require the slow operation of </a:t>
            </a:r>
            <a:r>
              <a:rPr lang="en-US" sz="2000" dirty="0" err="1">
                <a:solidFill>
                  <a:schemeClr val="bg1"/>
                </a:solidFill>
                <a:latin typeface="Calibri" panose="020F0502020204030204" pitchFamily="34" charset="0"/>
                <a:cs typeface="Times New Roman" panose="02020603050405020304" pitchFamily="18" charset="0"/>
              </a:rPr>
              <a:t>cudaMemcpy</a:t>
            </a:r>
            <a:r>
              <a:rPr lang="en-US" sz="2000" dirty="0">
                <a:solidFill>
                  <a:schemeClr val="bg1"/>
                </a:solidFill>
                <a:latin typeface="Calibri" panose="020F0502020204030204" pitchFamily="34" charset="0"/>
                <a:cs typeface="Times New Roman" panose="02020603050405020304" pitchFamily="18" charset="0"/>
              </a:rPr>
              <a:t> for each single element.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So, instead of accessing device elements one at a time in order to initialize them, it was preferred to initialize first the host vector and then copying all the entire initialize host vector into the device one with thrust::copy. This alternative is much more efficient because do the transfer in batched fancy better exploiting bandwidth.</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028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835B616-04D8-1F72-150C-9AE1C6875EDF}"/>
              </a:ext>
            </a:extLst>
          </p:cNvPr>
          <p:cNvPicPr>
            <a:picLocks noChangeAspect="1"/>
          </p:cNvPicPr>
          <p:nvPr/>
        </p:nvPicPr>
        <p:blipFill>
          <a:blip r:embed="rId2"/>
          <a:stretch>
            <a:fillRect/>
          </a:stretch>
        </p:blipFill>
        <p:spPr>
          <a:xfrm>
            <a:off x="2833687" y="298658"/>
            <a:ext cx="6524625" cy="6260684"/>
          </a:xfrm>
          <a:prstGeom prst="rect">
            <a:avLst/>
          </a:prstGeom>
        </p:spPr>
      </p:pic>
    </p:spTree>
    <p:extLst>
      <p:ext uri="{BB962C8B-B14F-4D97-AF65-F5344CB8AC3E}">
        <p14:creationId xmlns:p14="http://schemas.microsoft.com/office/powerpoint/2010/main" val="339139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olo 1">
            <a:extLst>
              <a:ext uri="{FF2B5EF4-FFF2-40B4-BE49-F238E27FC236}">
                <a16:creationId xmlns:a16="http://schemas.microsoft.com/office/drawing/2014/main" id="{3BCA82CF-069A-DE27-7D23-C406241DC6AD}"/>
              </a:ext>
            </a:extLst>
          </p:cNvPr>
          <p:cNvSpPr>
            <a:spLocks noGrp="1"/>
          </p:cNvSpPr>
          <p:nvPr>
            <p:ph type="title"/>
          </p:nvPr>
        </p:nvSpPr>
        <p:spPr>
          <a:xfrm>
            <a:off x="836676" y="318472"/>
            <a:ext cx="10515600" cy="1325563"/>
          </a:xfrm>
        </p:spPr>
        <p:txBody>
          <a:bodyPr>
            <a:normAutofit/>
          </a:bodyPr>
          <a:lstStyle/>
          <a:p>
            <a:pPr algn="ctr"/>
            <a:r>
              <a:rPr lang="en-US" sz="5900" b="1" dirty="0">
                <a:solidFill>
                  <a:schemeClr val="bg1"/>
                </a:solidFill>
              </a:rPr>
              <a:t>Optimization: tiles</a:t>
            </a:r>
            <a:endParaRPr lang="it-IT" sz="5900" b="1" dirty="0">
              <a:solidFill>
                <a:schemeClr val="bg1"/>
              </a:solidFill>
            </a:endParaRPr>
          </a:p>
        </p:txBody>
      </p:sp>
      <p:sp>
        <p:nvSpPr>
          <p:cNvPr id="4" name="Segnaposto contenuto 2">
            <a:extLst>
              <a:ext uri="{FF2B5EF4-FFF2-40B4-BE49-F238E27FC236}">
                <a16:creationId xmlns:a16="http://schemas.microsoft.com/office/drawing/2014/main" id="{7844C4F1-5DE5-2E8F-ED73-51664C4F9BC5}"/>
              </a:ext>
            </a:extLst>
          </p:cNvPr>
          <p:cNvSpPr txBox="1">
            <a:spLocks/>
          </p:cNvSpPr>
          <p:nvPr/>
        </p:nvSpPr>
        <p:spPr>
          <a:xfrm>
            <a:off x="836676" y="164403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vertical dimension shows the parallelism of the 1D grid of N/p independent thread blocks with p threads each. The horizontal dimension shows the sequential processing of N force calculations in each thread. A thread block reloads its shared memory every p steps to share p positions of data. </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We have taken the dimension of the tile equal to the dimension of the block.</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each step of the computation it is loaded into the shared memory the information about two little sequences of particles (each of length equal to the x dimension of the block). The info loaded is about the position, velocity, acceleration, mass, charge of that little sequence of particles. At each step are calculated the interactions between each particle of the two sequence. The resulting acceleration is added to the partial one. It is taken into account that, for optimization, the interactions of the upper triangular part of the matrix (representing the interactions) are not calculated as can be easily deduced from the upper triangular part of the matrix.</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dirty="0">
              <a:solidFill>
                <a:schemeClr val="bg1"/>
              </a:solidFill>
            </a:endParaRPr>
          </a:p>
        </p:txBody>
      </p:sp>
    </p:spTree>
    <p:extLst>
      <p:ext uri="{BB962C8B-B14F-4D97-AF65-F5344CB8AC3E}">
        <p14:creationId xmlns:p14="http://schemas.microsoft.com/office/powerpoint/2010/main" val="25515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60A43A6-A2E3-7269-368C-C67369005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77871" y="235725"/>
            <a:ext cx="7836257" cy="6386550"/>
          </a:xfrm>
          <a:prstGeom prst="rect">
            <a:avLst/>
          </a:prstGeom>
          <a:noFill/>
        </p:spPr>
      </p:pic>
    </p:spTree>
    <p:extLst>
      <p:ext uri="{BB962C8B-B14F-4D97-AF65-F5344CB8AC3E}">
        <p14:creationId xmlns:p14="http://schemas.microsoft.com/office/powerpoint/2010/main" val="322817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normAutofit/>
          </a:bodyPr>
          <a:lstStyle/>
          <a:p>
            <a:pPr algn="ctr"/>
            <a:r>
              <a:rPr lang="it-IT" sz="6600" b="1" dirty="0">
                <a:solidFill>
                  <a:srgbClr val="ED7D31"/>
                </a:solidFill>
              </a:rPr>
              <a:t>NBODY</a:t>
            </a: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An n-body simulation is a simulation of a system of particles under the influence of physical forces like gravity.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Particle-particle interactions − simple, highly data parallel Algorithm </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Forces of each particle can be computed independently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Accumulate results</a:t>
            </a: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Add accumulated results to previous position of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New position used as input to the next time step to calculate new forces acting between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38660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587613"/>
            <a:ext cx="10335239" cy="4034502"/>
          </a:xfrm>
          <a:prstGeom prst="rect">
            <a:avLst/>
          </a:prstGeom>
          <a:noFill/>
        </p:spPr>
        <p:txBody>
          <a:bodyPr wrap="square">
            <a:spAutoFit/>
          </a:bodyPr>
          <a:lstStyle/>
          <a:p>
            <a:pPr marL="457200">
              <a:lnSpc>
                <a:spcPct val="107000"/>
              </a:lnSpc>
            </a:pPr>
            <a:r>
              <a:rPr lang="en-US" dirty="0">
                <a:solidFill>
                  <a:schemeClr val="bg1"/>
                </a:solidFill>
                <a:latin typeface="Calibri" panose="020F0502020204030204" pitchFamily="34" charset="0"/>
                <a:cs typeface="Times New Roman" panose="02020603050405020304" pitchFamily="18" charset="0"/>
              </a:rPr>
              <a:t>Most of the time taken by the program is that used to save on file.</a:t>
            </a:r>
          </a:p>
          <a:p>
            <a:pPr marL="457200">
              <a:lnSpc>
                <a:spcPct val="107000"/>
              </a:lnSpc>
            </a:pPr>
            <a:r>
              <a:rPr lang="en-US" dirty="0">
                <a:solidFill>
                  <a:schemeClr val="bg1"/>
                </a:solidFill>
                <a:latin typeface="Calibri" panose="020F0502020204030204" pitchFamily="34" charset="0"/>
                <a:cs typeface="Times New Roman" panose="02020603050405020304" pitchFamily="18" charset="0"/>
              </a:rPr>
              <a:t>A first optimization was to save all the update on a buffer and just in the final step transfer it to the file (instead of saving on file at each step).</a:t>
            </a:r>
          </a:p>
          <a:p>
            <a:pPr marL="457200">
              <a:lnSpc>
                <a:spcPct val="107000"/>
              </a:lnSpc>
            </a:pPr>
            <a:endParaRPr lang="en-US"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Moreover instead of writing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one by one directly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{file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 </a:t>
            </a: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write to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first, and then write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once </a:t>
            </a: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ostringstream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 &lt;&lt;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ofstream</a:t>
            </a:r>
            <a:r>
              <a:rPr lang="en-US" dirty="0">
                <a:effectLst/>
                <a:latin typeface="Calibri" panose="020F0502020204030204" pitchFamily="34" charset="0"/>
                <a:ea typeface="Calibri" panose="020F0502020204030204" pitchFamily="34" charset="0"/>
                <a:cs typeface="Times New Roman" panose="02020603050405020304" pitchFamily="18" charset="0"/>
              </a:rPr>
              <a:t> file("c:\\test.txt");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file &lt;&lt;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strstream.str</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second approach is faster because flushing to a string buffer will be much faster than flushing to the disk and each time there is a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instead of '\n',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flushes the buffer to disk.</a:t>
            </a:r>
            <a:endParaRPr lang="it-IT"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endParaRPr lang="it-IT" sz="5900" b="1" dirty="0">
              <a:solidFill>
                <a:schemeClr val="bg1"/>
              </a:solidFill>
            </a:endParaRPr>
          </a:p>
        </p:txBody>
      </p:sp>
    </p:spTree>
    <p:extLst>
      <p:ext uri="{BB962C8B-B14F-4D97-AF65-F5344CB8AC3E}">
        <p14:creationId xmlns:p14="http://schemas.microsoft.com/office/powerpoint/2010/main" val="3308944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715440"/>
            <a:ext cx="10335239" cy="2153731"/>
          </a:xfrm>
          <a:prstGeom prst="rect">
            <a:avLst/>
          </a:prstGeom>
          <a:noFill/>
        </p:spPr>
        <p:txBody>
          <a:bodyPr wrap="square">
            <a:spAutoFit/>
          </a:bodyPr>
          <a:lstStyle/>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It was not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implemented the optimization of the calculation of just the lower triangular part of the matrix representing interactions (while in </a:t>
            </a:r>
            <a:r>
              <a:rPr kumimoji="0" lang="en-US" sz="18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This decision was taken accordingly to a study of the performances. </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In this case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run faster even if there are more calculations because of control divergence of the threads in a warp. The maximum performances in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are obtained when all threads in a warp execute the same instructions, so they can be run by the SM all in parallel.</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With Newton’s law the overall time would be increased by a factor of 5.</a:t>
            </a:r>
            <a:endParaRPr kumimoji="0" lang="it-IT"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Newton’s law</a:t>
            </a:r>
            <a:endParaRPr lang="it-IT" sz="5900" b="1" dirty="0">
              <a:solidFill>
                <a:schemeClr val="bg1"/>
              </a:solidFill>
            </a:endParaRPr>
          </a:p>
        </p:txBody>
      </p:sp>
    </p:spTree>
    <p:extLst>
      <p:ext uri="{BB962C8B-B14F-4D97-AF65-F5344CB8AC3E}">
        <p14:creationId xmlns:p14="http://schemas.microsoft.com/office/powerpoint/2010/main" val="177655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Grafico 2">
            <a:extLst>
              <a:ext uri="{FF2B5EF4-FFF2-40B4-BE49-F238E27FC236}">
                <a16:creationId xmlns:a16="http://schemas.microsoft.com/office/drawing/2014/main" id="{06988DE0-9267-BD8E-E063-9057D74D517F}"/>
              </a:ext>
            </a:extLst>
          </p:cNvPr>
          <p:cNvGraphicFramePr>
            <a:graphicFrameLocks/>
          </p:cNvGraphicFramePr>
          <p:nvPr>
            <p:extLst>
              <p:ext uri="{D42A27DB-BD31-4B8C-83A1-F6EECF244321}">
                <p14:modId xmlns:p14="http://schemas.microsoft.com/office/powerpoint/2010/main" val="1739435888"/>
              </p:ext>
            </p:extLst>
          </p:nvPr>
        </p:nvGraphicFramePr>
        <p:xfrm>
          <a:off x="511218" y="1244480"/>
          <a:ext cx="11169564" cy="546441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olo 1">
            <a:extLst>
              <a:ext uri="{FF2B5EF4-FFF2-40B4-BE49-F238E27FC236}">
                <a16:creationId xmlns:a16="http://schemas.microsoft.com/office/drawing/2014/main" id="{101D2966-D7D1-E0BB-2246-9B8C41BC13BF}"/>
              </a:ext>
            </a:extLst>
          </p:cNvPr>
          <p:cNvSpPr>
            <a:spLocks noGrp="1"/>
          </p:cNvSpPr>
          <p:nvPr>
            <p:ph type="title"/>
          </p:nvPr>
        </p:nvSpPr>
        <p:spPr>
          <a:xfrm>
            <a:off x="828161" y="91177"/>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1800" b="1" dirty="0">
                <a:solidFill>
                  <a:srgbClr val="ED7D31"/>
                </a:solidFill>
              </a:rPr>
            </a:br>
            <a:r>
              <a:rPr lang="en-US" sz="1800" b="1" dirty="0">
                <a:solidFill>
                  <a:srgbClr val="ED7D31"/>
                </a:solidFill>
              </a:rPr>
              <a:t>increasing number of particles and number of threads</a:t>
            </a:r>
            <a:endParaRPr lang="it-IT" sz="4000" b="1" dirty="0">
              <a:solidFill>
                <a:srgbClr val="ED7D31"/>
              </a:solidFill>
            </a:endParaRPr>
          </a:p>
        </p:txBody>
      </p:sp>
    </p:spTree>
    <p:extLst>
      <p:ext uri="{BB962C8B-B14F-4D97-AF65-F5344CB8AC3E}">
        <p14:creationId xmlns:p14="http://schemas.microsoft.com/office/powerpoint/2010/main" val="145376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Grafico 3">
            <a:extLst>
              <a:ext uri="{FF2B5EF4-FFF2-40B4-BE49-F238E27FC236}">
                <a16:creationId xmlns:a16="http://schemas.microsoft.com/office/drawing/2014/main" id="{C69A4BEF-C223-4D8C-8CBA-E3B8D3EAD606}"/>
              </a:ext>
            </a:extLst>
          </p:cNvPr>
          <p:cNvGraphicFramePr>
            <a:graphicFrameLocks/>
          </p:cNvGraphicFramePr>
          <p:nvPr>
            <p:extLst>
              <p:ext uri="{D42A27DB-BD31-4B8C-83A1-F6EECF244321}">
                <p14:modId xmlns:p14="http://schemas.microsoft.com/office/powerpoint/2010/main" val="3107985419"/>
              </p:ext>
            </p:extLst>
          </p:nvPr>
        </p:nvGraphicFramePr>
        <p:xfrm>
          <a:off x="333375" y="1416740"/>
          <a:ext cx="11544300" cy="5235519"/>
        </p:xfrm>
        <a:graphic>
          <a:graphicData uri="http://schemas.openxmlformats.org/drawingml/2006/chart">
            <c:chart xmlns:c="http://schemas.openxmlformats.org/drawingml/2006/chart" xmlns:r="http://schemas.openxmlformats.org/officeDocument/2006/relationships" r:id="rId2"/>
          </a:graphicData>
        </a:graphic>
      </p:graphicFrame>
      <p:sp>
        <p:nvSpPr>
          <p:cNvPr id="7" name="Titolo 1">
            <a:extLst>
              <a:ext uri="{FF2B5EF4-FFF2-40B4-BE49-F238E27FC236}">
                <a16:creationId xmlns:a16="http://schemas.microsoft.com/office/drawing/2014/main" id="{63374013-7E87-6460-E14B-67EE1ABA3586}"/>
              </a:ext>
            </a:extLst>
          </p:cNvPr>
          <p:cNvSpPr>
            <a:spLocks noGrp="1"/>
          </p:cNvSpPr>
          <p:nvPr>
            <p:ph type="title"/>
          </p:nvPr>
        </p:nvSpPr>
        <p:spPr>
          <a:xfrm>
            <a:off x="828161" y="91177"/>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1800" b="1" dirty="0">
                <a:solidFill>
                  <a:srgbClr val="ED7D31"/>
                </a:solidFill>
              </a:rPr>
            </a:br>
            <a:r>
              <a:rPr lang="en-US" sz="1800" b="1" dirty="0">
                <a:solidFill>
                  <a:srgbClr val="ED7D31"/>
                </a:solidFill>
              </a:rPr>
              <a:t>increasing number of particles and number of threads</a:t>
            </a:r>
            <a:endParaRPr lang="it-IT" sz="4000" b="1" dirty="0">
              <a:solidFill>
                <a:srgbClr val="ED7D31"/>
              </a:solidFill>
            </a:endParaRPr>
          </a:p>
        </p:txBody>
      </p:sp>
    </p:spTree>
    <p:extLst>
      <p:ext uri="{BB962C8B-B14F-4D97-AF65-F5344CB8AC3E}">
        <p14:creationId xmlns:p14="http://schemas.microsoft.com/office/powerpoint/2010/main" val="158279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4000" b="1" dirty="0">
                <a:solidFill>
                  <a:srgbClr val="ED7D31"/>
                </a:solidFill>
              </a:rPr>
            </a:br>
            <a:r>
              <a:rPr lang="en-US" sz="1800" b="1" dirty="0" err="1">
                <a:solidFill>
                  <a:srgbClr val="ED7D31"/>
                </a:solidFill>
              </a:rPr>
              <a:t>Cuda</a:t>
            </a:r>
            <a:r>
              <a:rPr lang="en-US" sz="1800" b="1" dirty="0">
                <a:solidFill>
                  <a:srgbClr val="ED7D31"/>
                </a:solidFill>
              </a:rPr>
              <a:t> and MPI</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06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4000" b="1" dirty="0">
                <a:solidFill>
                  <a:srgbClr val="ED7D31"/>
                </a:solidFill>
              </a:rPr>
            </a:br>
            <a:r>
              <a:rPr lang="en-US" sz="1800" b="1" dirty="0" err="1">
                <a:solidFill>
                  <a:srgbClr val="ED7D31"/>
                </a:solidFill>
              </a:rPr>
              <a:t>Cuda</a:t>
            </a:r>
            <a:r>
              <a:rPr lang="en-US" sz="1800" b="1" dirty="0">
                <a:solidFill>
                  <a:srgbClr val="ED7D31"/>
                </a:solidFill>
              </a:rPr>
              <a:t> and MPI</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986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241040" y="428830"/>
            <a:ext cx="11709919" cy="1325563"/>
          </a:xfrm>
        </p:spPr>
        <p:txBody>
          <a:bodyPr>
            <a:noAutofit/>
          </a:bodyPr>
          <a:lstStyle/>
          <a:p>
            <a:pPr marL="457200">
              <a:lnSpc>
                <a:spcPct val="107000"/>
              </a:lnSpc>
            </a:pPr>
            <a:r>
              <a:rPr lang="en-US" sz="4000" b="1" dirty="0" err="1">
                <a:solidFill>
                  <a:srgbClr val="ED7D31"/>
                </a:solidFill>
              </a:rPr>
              <a:t>Cuda’s</a:t>
            </a:r>
            <a:r>
              <a:rPr lang="en-US" sz="4000" b="1" dirty="0">
                <a:solidFill>
                  <a:srgbClr val="ED7D31"/>
                </a:solidFill>
              </a:rPr>
              <a:t> performance results on the 3D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19B778A5-851D-FA1E-BF31-E70273D3E17B}"/>
              </a:ext>
            </a:extLst>
          </p:cNvPr>
          <p:cNvSpPr txBox="1"/>
          <p:nvPr/>
        </p:nvSpPr>
        <p:spPr>
          <a:xfrm>
            <a:off x="1002616" y="1591878"/>
            <a:ext cx="10186765" cy="3042821"/>
          </a:xfrm>
          <a:prstGeom prst="rect">
            <a:avLst/>
          </a:prstGeom>
          <a:noFill/>
        </p:spPr>
        <p:txBody>
          <a:bodyPr wrap="square">
            <a:spAutoFit/>
          </a:bodyPr>
          <a:lstStyle/>
          <a:p>
            <a:pPr marL="742950" indent="-285750">
              <a:lnSpc>
                <a:spcPct val="107000"/>
              </a:lnSpc>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the overall time of our experiments the time needed to transfer the three buffers from GPU to CPU is negligible.</a:t>
            </a:r>
          </a:p>
          <a:p>
            <a:pPr marL="7429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Most of the time is taken by the saving operation.</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Time taken by CUDA on 1000 particles is half to the time taken by OPENMP.</a:t>
            </a:r>
            <a:r>
              <a:rPr lang="it-IT"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on 2000 particles CUDA takes much more time than OMP.</a:t>
            </a:r>
          </a:p>
          <a:p>
            <a:pPr marL="7429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Max block dimensions: [ 1024 , 1024 , 6 ]. Max thread in a block: 1024</a:t>
            </a:r>
          </a:p>
          <a:p>
            <a:pPr marL="457200">
              <a:lnSpc>
                <a:spcPct val="107000"/>
              </a:lnSpc>
            </a:pPr>
            <a:r>
              <a:rPr lang="en-US" dirty="0">
                <a:latin typeface="Calibri" panose="020F0502020204030204" pitchFamily="34" charset="0"/>
                <a:ea typeface="Calibri" panose="020F0502020204030204" pitchFamily="34" charset="0"/>
                <a:cs typeface="Times New Roman" panose="02020603050405020304" pitchFamily="18" charset="0"/>
              </a:rPr>
              <a:t>      Max grid dimension: [ 2147483647 , 65535 , 65535 ]. We use square grids.</a:t>
            </a: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6350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038600" y="1939158"/>
            <a:ext cx="7644627" cy="4489633"/>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1:</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As we have the same type for position, velocity and acceleration and they are all in 3D, it is possible to use double3 instead of three doubles. Double3 is a CUDA vector type derived from the double type. Basically it is a struct of three doubles.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2:</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Unique pointer were preferred to shared pointers because they don’t introduce communication overhead. Indeed in the serial,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MPI implementations only unique pointers appear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However in CUDA implementation we have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&gt; and)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The shared pointer in this case is necessary because not only the class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Indeeed</a:t>
            </a:r>
            <a:r>
              <a:rPr lang="en-US" sz="1800" dirty="0">
                <a:effectLst/>
                <a:latin typeface="Calibri" panose="020F0502020204030204" pitchFamily="34" charset="0"/>
                <a:ea typeface="Calibri" panose="020F0502020204030204" pitchFamily="34" charset="0"/>
                <a:cs typeface="Times New Roman" panose="02020603050405020304" pitchFamily="18" charset="0"/>
              </a:rPr>
              <a:t> Simulation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has as a member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latin typeface="Calibri" panose="020F0502020204030204" pitchFamily="34" charset="0"/>
                <a:ea typeface="Calibri" panose="020F0502020204030204" pitchFamily="34" charset="0"/>
                <a:cs typeface="Times New Roman" panose="02020603050405020304" pitchFamily="18" charset="0"/>
              </a:rPr>
              <a:t>.</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2783675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192474" y="2179110"/>
            <a:ext cx="7644627" cy="3620277"/>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3:</a:t>
            </a:r>
            <a:r>
              <a:rPr lang="en-US" sz="1800" dirty="0">
                <a:effectLst/>
                <a:latin typeface="Calibri" panose="020F0502020204030204" pitchFamily="34" charset="0"/>
                <a:ea typeface="Calibri" panose="020F0502020204030204" pitchFamily="34" charset="0"/>
                <a:cs typeface="Times New Roman" panose="02020603050405020304" pitchFamily="18" charset="0"/>
              </a:rPr>
              <a:t> possible improvement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openGL</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performance of the renderer can be improved by eliminating the need to save on file. This could be done using OpenGL vertex buffer. A more recent approach to this performance issue would be to use a general purpose GPU programming language (GPGPU)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nVidia’s</a:t>
            </a:r>
            <a:r>
              <a:rPr lang="en-US" sz="1800" dirty="0">
                <a:effectLst/>
                <a:latin typeface="Calibri" panose="020F0502020204030204" pitchFamily="34" charset="0"/>
                <a:ea typeface="Calibri" panose="020F0502020204030204" pitchFamily="34" charset="0"/>
                <a:cs typeface="Times New Roman" panose="02020603050405020304" pitchFamily="18" charset="0"/>
              </a:rPr>
              <a:t> CUDA or the open standard OpenCL to update the particle buffer and vertex buffer directly on the GPU so that the memory never has to be moved off the GPU.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2434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078ABA5C-75CD-07DB-21D0-74392EB0EFB3}"/>
              </a:ext>
            </a:extLst>
          </p:cNvPr>
          <p:cNvSpPr txBox="1"/>
          <p:nvPr/>
        </p:nvSpPr>
        <p:spPr>
          <a:xfrm>
            <a:off x="3412742" y="3777613"/>
            <a:ext cx="8135992" cy="1857368"/>
          </a:xfrm>
          <a:prstGeom prst="rect">
            <a:avLst/>
          </a:prstGeom>
          <a:noFill/>
        </p:spPr>
        <p:txBody>
          <a:bodyPr wrap="square">
            <a:sp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https://www.3dgep.com/simulating-particle-effects-using-opengl/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https://www.nvidia.com/content/GTC/documents/1055_GTC09.pdf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https://ec.europa.eu/programmes/erasmus-plus/project-result-content/17c9af58-78ac-4276-abd6-25cace51f780/lec09-nbody-optimization.pdf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https://docs.nvidia.com/cuda/thrust/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81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356C4B31-0DFE-D3B5-43B0-BC9A91260231}"/>
              </a:ext>
            </a:extLst>
          </p:cNvPr>
          <p:cNvPicPr>
            <a:picLocks noChangeAspect="1"/>
          </p:cNvPicPr>
          <p:nvPr/>
        </p:nvPicPr>
        <p:blipFill>
          <a:blip r:embed="rId2"/>
          <a:stretch>
            <a:fillRect/>
          </a:stretch>
        </p:blipFill>
        <p:spPr>
          <a:xfrm>
            <a:off x="2668586" y="207231"/>
            <a:ext cx="6854828" cy="6443538"/>
          </a:xfrm>
          <a:prstGeom prst="rect">
            <a:avLst/>
          </a:prstGeom>
        </p:spPr>
      </p:pic>
    </p:spTree>
    <p:extLst>
      <p:ext uri="{BB962C8B-B14F-4D97-AF65-F5344CB8AC3E}">
        <p14:creationId xmlns:p14="http://schemas.microsoft.com/office/powerpoint/2010/main" val="125727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Repulsive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024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89072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assist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234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Coulomb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852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Inelastic</a:t>
            </a:r>
            <a:r>
              <a:rPr lang="it-IT" dirty="0">
                <a:solidFill>
                  <a:srgbClr val="FFFFFF"/>
                </a:solidFill>
              </a:rPr>
              <a:t> </a:t>
            </a:r>
            <a:r>
              <a:rPr lang="it-IT" dirty="0" err="1">
                <a:solidFill>
                  <a:srgbClr val="FFFFFF"/>
                </a:solidFill>
              </a:rPr>
              <a:t>collision</a:t>
            </a:r>
            <a:endParaRPr lang="it-IT"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95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Anelastic</a:t>
            </a:r>
            <a:r>
              <a:rPr lang="it-IT" dirty="0">
                <a:solidFill>
                  <a:srgbClr val="FFFFFF"/>
                </a:solidFill>
              </a:rPr>
              <a:t> </a:t>
            </a:r>
            <a:r>
              <a:rPr lang="it-IT" dirty="0" err="1">
                <a:solidFill>
                  <a:srgbClr val="FFFFFF"/>
                </a:solidFill>
              </a:rPr>
              <a:t>collision</a:t>
            </a:r>
            <a:endParaRPr lang="it-IT"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55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a:solidFill>
                  <a:srgbClr val="FFFFFF"/>
                </a:solidFill>
              </a:rPr>
              <a:t>OPENMP</a:t>
            </a:r>
            <a:endParaRPr lang="it-IT" b="1" dirty="0">
              <a:solidFill>
                <a:srgbClr val="FFFFFF"/>
              </a:solidFill>
            </a:endParaRP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03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180892" y="1098279"/>
            <a:ext cx="3200400" cy="1580103"/>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Immagine 4" descr="Immagine che contiene testo&#10;&#10;Descrizione generata automaticamente">
            <a:extLst>
              <a:ext uri="{FF2B5EF4-FFF2-40B4-BE49-F238E27FC236}">
                <a16:creationId xmlns:a16="http://schemas.microsoft.com/office/drawing/2014/main" id="{C0AAB08E-4DE4-3A2B-1A11-E764F1F3E373}"/>
              </a:ext>
            </a:extLst>
          </p:cNvPr>
          <p:cNvPicPr>
            <a:picLocks noChangeAspect="1"/>
          </p:cNvPicPr>
          <p:nvPr/>
        </p:nvPicPr>
        <p:blipFill>
          <a:blip r:embed="rId2"/>
          <a:stretch>
            <a:fillRect/>
          </a:stretch>
        </p:blipFill>
        <p:spPr>
          <a:xfrm>
            <a:off x="4219493" y="1080540"/>
            <a:ext cx="7610474" cy="4696920"/>
          </a:xfrm>
          <a:prstGeom prst="rect">
            <a:avLst/>
          </a:prstGeom>
        </p:spPr>
      </p:pic>
      <p:sp>
        <p:nvSpPr>
          <p:cNvPr id="8" name="Segnaposto contenuto 2">
            <a:extLst>
              <a:ext uri="{FF2B5EF4-FFF2-40B4-BE49-F238E27FC236}">
                <a16:creationId xmlns:a16="http://schemas.microsoft.com/office/drawing/2014/main" id="{705B892D-8495-EC2D-AF24-D4D21261B84F}"/>
              </a:ext>
            </a:extLst>
          </p:cNvPr>
          <p:cNvSpPr>
            <a:spLocks noGrp="1"/>
          </p:cNvSpPr>
          <p:nvPr>
            <p:ph idx="1"/>
          </p:nvPr>
        </p:nvSpPr>
        <p:spPr>
          <a:xfrm>
            <a:off x="180892" y="1934894"/>
            <a:ext cx="3019260" cy="4489450"/>
          </a:xfrm>
        </p:spPr>
        <p:txBody>
          <a:bodyPr anchor="ctr">
            <a:normAutofit/>
          </a:bodyPr>
          <a:lstStyle/>
          <a:p>
            <a:pPr marL="0" indent="0">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main we have a temporal for loop which we don’t want to be parallel because it is referring about subsequent temporal window: we will save the positions of all particles once every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 an output file.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1817934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210584" y="513426"/>
            <a:ext cx="3200400" cy="1570578"/>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descr="Immagine che contiene testo&#10;&#10;Descrizione generata automaticamente">
            <a:extLst>
              <a:ext uri="{FF2B5EF4-FFF2-40B4-BE49-F238E27FC236}">
                <a16:creationId xmlns:a16="http://schemas.microsoft.com/office/drawing/2014/main" id="{7572A075-1954-1427-0770-80147CD92F64}"/>
              </a:ext>
            </a:extLst>
          </p:cNvPr>
          <p:cNvPicPr>
            <a:picLocks noChangeAspect="1"/>
          </p:cNvPicPr>
          <p:nvPr/>
        </p:nvPicPr>
        <p:blipFill rotWithShape="1">
          <a:blip r:embed="rId2"/>
          <a:srcRect r="16902"/>
          <a:stretch/>
        </p:blipFill>
        <p:spPr>
          <a:xfrm>
            <a:off x="4261735" y="1228140"/>
            <a:ext cx="7372100" cy="4401719"/>
          </a:xfrm>
          <a:prstGeom prst="rect">
            <a:avLst/>
          </a:prstGeom>
        </p:spPr>
      </p:pic>
      <p:sp>
        <p:nvSpPr>
          <p:cNvPr id="7" name="CasellaDiTesto 6">
            <a:extLst>
              <a:ext uri="{FF2B5EF4-FFF2-40B4-BE49-F238E27FC236}">
                <a16:creationId xmlns:a16="http://schemas.microsoft.com/office/drawing/2014/main" id="{EDB2423F-97BD-F9E6-D07E-B884ED354FFF}"/>
              </a:ext>
            </a:extLst>
          </p:cNvPr>
          <p:cNvSpPr txBox="1"/>
          <p:nvPr/>
        </p:nvSpPr>
        <p:spPr>
          <a:xfrm>
            <a:off x="210584" y="1521385"/>
            <a:ext cx="3085066" cy="5017527"/>
          </a:xfrm>
          <a:prstGeom prst="rect">
            <a:avLst/>
          </a:prstGeom>
          <a:noFill/>
        </p:spPr>
        <p:txBody>
          <a:bodyPr wrap="square">
            <a:spAutoFit/>
          </a:bodyPr>
          <a:lstStyle/>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simulate_one_step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we perform two parallel loops: one for the calculation of the overall force applied on a particle p as the result of the interaction with all the other forces and one to change the positions of all particles.</a:t>
            </a:r>
          </a:p>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Between the two loops we need a barrier to ensure that the final force to be applied on all particles is calculated before moving the particle itself.</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3585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Arc 6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7474281" y="1396686"/>
            <a:ext cx="3240506" cy="4064628"/>
          </a:xfrm>
        </p:spPr>
        <p:txBody>
          <a:bodyPr>
            <a:normAutofit/>
          </a:bodyPr>
          <a:lstStyle/>
          <a:p>
            <a:r>
              <a:rPr lang="it-IT" b="1">
                <a:solidFill>
                  <a:srgbClr val="FFFFFF"/>
                </a:solidFill>
              </a:rPr>
              <a:t>MPI</a:t>
            </a:r>
          </a:p>
        </p:txBody>
      </p:sp>
    </p:spTree>
    <p:extLst>
      <p:ext uri="{BB962C8B-B14F-4D97-AF65-F5344CB8AC3E}">
        <p14:creationId xmlns:p14="http://schemas.microsoft.com/office/powerpoint/2010/main" val="381342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latin typeface="Calibri" panose="020F0502020204030204" pitchFamily="34" charset="0"/>
                <a:cs typeface="Times New Roman" panose="02020603050405020304" pitchFamily="18" charset="0"/>
              </a:rPr>
              <a:t>In main are broadcasted all the info needed by all processes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541FFD0-CDCA-3B37-9C84-AADBEB62B493}"/>
              </a:ext>
            </a:extLst>
          </p:cNvPr>
          <p:cNvPicPr>
            <a:picLocks noChangeAspect="1"/>
          </p:cNvPicPr>
          <p:nvPr/>
        </p:nvPicPr>
        <p:blipFill>
          <a:blip r:embed="rId2"/>
          <a:stretch>
            <a:fillRect/>
          </a:stretch>
        </p:blipFill>
        <p:spPr>
          <a:xfrm>
            <a:off x="1948917" y="3729483"/>
            <a:ext cx="7620872" cy="2486192"/>
          </a:xfrm>
          <a:prstGeom prst="rect">
            <a:avLst/>
          </a:prstGeom>
        </p:spPr>
      </p:pic>
    </p:spTree>
    <p:extLst>
      <p:ext uri="{BB962C8B-B14F-4D97-AF65-F5344CB8AC3E}">
        <p14:creationId xmlns:p14="http://schemas.microsoft.com/office/powerpoint/2010/main" val="32304987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2243</Words>
  <Application>Microsoft Office PowerPoint</Application>
  <PresentationFormat>Widescreen</PresentationFormat>
  <Paragraphs>113</Paragraphs>
  <Slides>45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45</vt:i4>
      </vt:variant>
    </vt:vector>
  </HeadingPairs>
  <TitlesOfParts>
    <vt:vector size="50" baseType="lpstr">
      <vt:lpstr>Arial</vt:lpstr>
      <vt:lpstr>Calibri</vt:lpstr>
      <vt:lpstr>Calibri Light</vt:lpstr>
      <vt:lpstr>Symbol</vt:lpstr>
      <vt:lpstr>Tema di Office</vt:lpstr>
      <vt:lpstr>Valentina Moretti Mattia Colbertaldo  NBODY </vt:lpstr>
      <vt:lpstr>Work done</vt:lpstr>
      <vt:lpstr>NBODY</vt:lpstr>
      <vt:lpstr>Presentazione standard di PowerPoint</vt:lpstr>
      <vt:lpstr>OPENMP</vt:lpstr>
      <vt:lpstr>Parallelization is achieved in this way: </vt:lpstr>
      <vt:lpstr>Parallelization is achieved in this way: </vt:lpstr>
      <vt:lpstr>MPI</vt:lpstr>
      <vt:lpstr> Communication: </vt:lpstr>
      <vt:lpstr> Communication: </vt:lpstr>
      <vt:lpstr> Communication: </vt:lpstr>
      <vt:lpstr>  Work scheduling: </vt:lpstr>
      <vt:lpstr> Computation and Parallelization are achieved in this way:</vt:lpstr>
      <vt:lpstr> Computation and Parallelization are achieved in this way:</vt:lpstr>
      <vt:lpstr>Note:</vt:lpstr>
      <vt:lpstr>Performance results on the 2D implementation:</vt:lpstr>
      <vt:lpstr>Performance results on the 2D implementation:</vt:lpstr>
      <vt:lpstr>2D visualization (using pillow library):</vt:lpstr>
      <vt:lpstr>CUDA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Optimization: tiles</vt:lpstr>
      <vt:lpstr>Presentazione standard di PowerPoint</vt:lpstr>
      <vt:lpstr>Optimization: stringstream</vt:lpstr>
      <vt:lpstr>Optimization: Newton’s law</vt:lpstr>
      <vt:lpstr>Performance results on the 3D implementation: increasing number of particles and number of threads</vt:lpstr>
      <vt:lpstr>Performance results on the 3D implementation: increasing number of particles and number of threads</vt:lpstr>
      <vt:lpstr>Performance results on the 3D implementation: Cuda and MPI</vt:lpstr>
      <vt:lpstr>Performance results on the 3D implementation: Cuda and MPI</vt:lpstr>
      <vt:lpstr>Cuda’s performance results on the 3D implementation:</vt:lpstr>
      <vt:lpstr>Note 1: As we have the same type for position, velocity and acceleration and they are all in 3D, it is possible to use double3 instead of three doubles. Double3 is a CUDA vector type derived from the double type. Basically it is a struct of three doubles.  Note 2: Unique pointer were preferred to shared pointers because they don’t introduce communication overhead. Indeed in the serial, openMP and MPI implementations only unique pointers appear (std::unique_ptr&lt;AbstractForce&gt;). However in CUDA implementation we have (std::unique_ptr&lt;AllParticles&gt; and) std::shared_ptr&lt;AbstractForce&gt;. The shared pointer in this case is necessary because not only the class AllParticles own the pointer to AbstractForce. Indeeed Simulation own the pointer to AllParticles which has as a member the pointer to AbstractForce.</vt:lpstr>
      <vt:lpstr>Note 3: possible improvement using openGL  The performance of the renderer can be improved by eliminating the need to save on file. This could be done using OpenGL vertex buffer. A more recent approach to this performance issue would be to use a general purpose GPU programming language (GPGPU) like nVidia’s CUDA or the open standard OpenCL to update the particle buffer and vertex buffer directly on the GPU so that the memory never has to be moved off the GPU. </vt:lpstr>
      <vt:lpstr>Presentazione standard di PowerPoint</vt:lpstr>
      <vt:lpstr>Repulsive force</vt:lpstr>
      <vt:lpstr>Gravitational force</vt:lpstr>
      <vt:lpstr>Gravitational assist force</vt:lpstr>
      <vt:lpstr>Coulomb force</vt:lpstr>
      <vt:lpstr>Inelastic collision</vt:lpstr>
      <vt:lpstr>Anelastic collision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Valentina Moretti Mattia Colbertaldo  NBODY </dc:title>
  <dc:creator>Valentina Moretti</dc:creator>
  <cp:lastModifiedBy>Valentina Moretti</cp:lastModifiedBy>
  <cp:revision>8</cp:revision>
  <dcterms:created xsi:type="dcterms:W3CDTF">2023-01-16T07:14:09Z</dcterms:created>
  <dcterms:modified xsi:type="dcterms:W3CDTF">2023-01-18T16:27:49Z</dcterms:modified>
</cp:coreProperties>
</file>